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  <p:sldMasterId id="2147483669" r:id="rId3"/>
    <p:sldMasterId id="2147483671" r:id="rId4"/>
  </p:sldMasterIdLst>
  <p:notesMasterIdLst>
    <p:notesMasterId r:id="rId11"/>
  </p:notesMasterIdLst>
  <p:sldIdLst>
    <p:sldId id="258" r:id="rId5"/>
    <p:sldId id="330" r:id="rId6"/>
    <p:sldId id="327" r:id="rId7"/>
    <p:sldId id="328" r:id="rId8"/>
    <p:sldId id="331" r:id="rId9"/>
    <p:sldId id="32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5" autoAdjust="0"/>
    <p:restoredTop sz="77862" autoAdjust="0"/>
  </p:normalViewPr>
  <p:slideViewPr>
    <p:cSldViewPr snapToGrid="0">
      <p:cViewPr varScale="1">
        <p:scale>
          <a:sx n="80" d="100"/>
          <a:sy n="80" d="100"/>
        </p:scale>
        <p:origin x="1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67565-3FAC-42F0-B5F2-5DDE6E2307A7}" type="datetimeFigureOut">
              <a:rPr lang="en-US" smtClean="0"/>
              <a:t>06/24/2021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D5B5A-B9B6-4B49-99C8-1D10E12C7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46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DD5B5A-B9B6-4B49-99C8-1D10E12C70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15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DD5B5A-B9B6-4B49-99C8-1D10E12C70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048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DD5B5A-B9B6-4B49-99C8-1D10E12C70E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62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DD5B5A-B9B6-4B49-99C8-1D10E12C70E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87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lnSpc>
                <a:spcPct val="100000"/>
              </a:lnSpc>
              <a:buFontTx/>
              <a:buChar char="-"/>
            </a:pPr>
            <a:endParaRPr lang="en-US" dirty="0"/>
          </a:p>
          <a:p>
            <a:pPr marL="171450" indent="-171450">
              <a:lnSpc>
                <a:spcPct val="100000"/>
              </a:lnSpc>
              <a:buFontTx/>
              <a:buChar char="-"/>
            </a:pPr>
            <a:endParaRPr lang="en-US" dirty="0"/>
          </a:p>
          <a:p>
            <a:pPr marL="171450" indent="-171450">
              <a:lnSpc>
                <a:spcPct val="100000"/>
              </a:lnSpc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DD5B5A-B9B6-4B49-99C8-1D10E12C70E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80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4B9320E-F03F-4DD5-BDF6-B170C6858BD5}"/>
              </a:ext>
            </a:extLst>
          </p:cNvPr>
          <p:cNvSpPr/>
          <p:nvPr userDrawn="1"/>
        </p:nvSpPr>
        <p:spPr>
          <a:xfrm>
            <a:off x="6324600" y="1066800"/>
            <a:ext cx="5257800" cy="2286000"/>
          </a:xfrm>
          <a:prstGeom prst="rect">
            <a:avLst/>
          </a:prstGeom>
          <a:solidFill>
            <a:srgbClr val="003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B42509-0D72-41F5-A30F-CEB705AB03AE}"/>
              </a:ext>
            </a:extLst>
          </p:cNvPr>
          <p:cNvSpPr/>
          <p:nvPr userDrawn="1"/>
        </p:nvSpPr>
        <p:spPr>
          <a:xfrm>
            <a:off x="6324600" y="3577799"/>
            <a:ext cx="5257800" cy="2369403"/>
          </a:xfrm>
          <a:prstGeom prst="rect">
            <a:avLst/>
          </a:prstGeom>
          <a:solidFill>
            <a:srgbClr val="003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2C13DB-B562-480F-9142-AAA4952F3BB2}"/>
              </a:ext>
            </a:extLst>
          </p:cNvPr>
          <p:cNvSpPr/>
          <p:nvPr userDrawn="1"/>
        </p:nvSpPr>
        <p:spPr>
          <a:xfrm>
            <a:off x="669791" y="1066800"/>
            <a:ext cx="5257800" cy="2286000"/>
          </a:xfrm>
          <a:prstGeom prst="rect">
            <a:avLst/>
          </a:prstGeom>
          <a:solidFill>
            <a:srgbClr val="003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C02069-CA84-4FEC-A80A-8918503D7244}"/>
              </a:ext>
            </a:extLst>
          </p:cNvPr>
          <p:cNvSpPr/>
          <p:nvPr userDrawn="1"/>
        </p:nvSpPr>
        <p:spPr>
          <a:xfrm>
            <a:off x="669791" y="3577799"/>
            <a:ext cx="5257800" cy="2369403"/>
          </a:xfrm>
          <a:prstGeom prst="rect">
            <a:avLst/>
          </a:prstGeom>
          <a:solidFill>
            <a:srgbClr val="003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47D9B4D4-3A84-4A05-8B62-CB53F6C11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2737"/>
            <a:ext cx="10515600" cy="67786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609BD14-747B-49CF-9F1C-3914F0C4B2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ltGray">
          <a:xfrm>
            <a:off x="1507991" y="1066800"/>
            <a:ext cx="35814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A35EC391-27F1-4DD1-8F31-ADA1CF2C93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ltGray">
          <a:xfrm>
            <a:off x="7162800" y="1066800"/>
            <a:ext cx="35814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DCDF8934-3247-493D-B786-DA3D0E01B9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 bwMode="ltGray">
          <a:xfrm>
            <a:off x="1507991" y="3581400"/>
            <a:ext cx="35814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914FCCA6-3C78-4847-AD04-B0CA192527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ltGray">
          <a:xfrm>
            <a:off x="7162800" y="3581400"/>
            <a:ext cx="35814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33188779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067BCA5-C98E-44C3-A40F-C750AE069E2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447800"/>
            <a:ext cx="10515600" cy="426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222907-DA4C-46BA-B7E7-9FD352BE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8937"/>
            <a:ext cx="10515600" cy="67786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99D3182-0DF6-429B-88D5-C7B7FB4857C3}"/>
              </a:ext>
            </a:extLst>
          </p:cNvPr>
          <p:cNvCxnSpPr/>
          <p:nvPr userDrawn="1"/>
        </p:nvCxnSpPr>
        <p:spPr>
          <a:xfrm>
            <a:off x="838200" y="1143000"/>
            <a:ext cx="10515600" cy="0"/>
          </a:xfrm>
          <a:prstGeom prst="line">
            <a:avLst/>
          </a:prstGeom>
          <a:ln w="38100">
            <a:solidFill>
              <a:srgbClr val="F792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738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0A7B47-D4F1-4DE4-9A47-7AB51B37595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3400" y="1181100"/>
            <a:ext cx="4267200" cy="4495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DF31B9A-6A96-4D0D-9D42-2499E5BAB0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29200" y="1181100"/>
            <a:ext cx="6629400" cy="4495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216744C-BCED-4A6C-BBD3-0954EC4DC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8937"/>
            <a:ext cx="10515600" cy="67786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102264A-6A2A-4D71-8CFB-DC3B8262B446}"/>
              </a:ext>
            </a:extLst>
          </p:cNvPr>
          <p:cNvCxnSpPr/>
          <p:nvPr userDrawn="1"/>
        </p:nvCxnSpPr>
        <p:spPr>
          <a:xfrm>
            <a:off x="838200" y="1143000"/>
            <a:ext cx="10515600" cy="0"/>
          </a:xfrm>
          <a:prstGeom prst="line">
            <a:avLst/>
          </a:prstGeom>
          <a:ln w="38100">
            <a:solidFill>
              <a:srgbClr val="F792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5020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DB33456-9656-4001-BC34-6ABA0B0C4AC2}"/>
              </a:ext>
            </a:extLst>
          </p:cNvPr>
          <p:cNvSpPr/>
          <p:nvPr userDrawn="1"/>
        </p:nvSpPr>
        <p:spPr>
          <a:xfrm>
            <a:off x="838200" y="1996648"/>
            <a:ext cx="3124200" cy="3124200"/>
          </a:xfrm>
          <a:prstGeom prst="ellipse">
            <a:avLst/>
          </a:prstGeom>
          <a:solidFill>
            <a:srgbClr val="003663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454E6B8-8161-4C55-A1FC-2302693022A2}"/>
              </a:ext>
            </a:extLst>
          </p:cNvPr>
          <p:cNvSpPr/>
          <p:nvPr userDrawn="1"/>
        </p:nvSpPr>
        <p:spPr>
          <a:xfrm>
            <a:off x="4533900" y="1996648"/>
            <a:ext cx="3124200" cy="3124200"/>
          </a:xfrm>
          <a:prstGeom prst="ellipse">
            <a:avLst/>
          </a:prstGeom>
          <a:solidFill>
            <a:srgbClr val="003663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88BBBFD-C5E5-49E4-B9DD-80D6F67B4B2E}"/>
              </a:ext>
            </a:extLst>
          </p:cNvPr>
          <p:cNvSpPr/>
          <p:nvPr userDrawn="1"/>
        </p:nvSpPr>
        <p:spPr>
          <a:xfrm>
            <a:off x="8229600" y="1996648"/>
            <a:ext cx="3124200" cy="3124200"/>
          </a:xfrm>
          <a:prstGeom prst="ellipse">
            <a:avLst/>
          </a:prstGeom>
          <a:solidFill>
            <a:srgbClr val="003663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394C58-B18E-4621-A447-299ABC71CD5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ltGray">
          <a:xfrm>
            <a:off x="1066800" y="3708398"/>
            <a:ext cx="2667000" cy="6168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7B28D844-CFEA-445B-BA2A-25DDA898B9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ltGray">
          <a:xfrm>
            <a:off x="4762500" y="3708398"/>
            <a:ext cx="2667000" cy="6168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5129BAC0-B3B3-44DD-BF92-3EC5A9FD345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ltGray">
          <a:xfrm>
            <a:off x="8458200" y="3708399"/>
            <a:ext cx="2667000" cy="6168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99558C5-0DA9-44F8-BFEC-D31270DA7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8937"/>
            <a:ext cx="10515600" cy="67786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51CBAD3-FCA5-4813-BDEE-4A4F4716835E}"/>
              </a:ext>
            </a:extLst>
          </p:cNvPr>
          <p:cNvCxnSpPr/>
          <p:nvPr userDrawn="1"/>
        </p:nvCxnSpPr>
        <p:spPr>
          <a:xfrm>
            <a:off x="838200" y="1143000"/>
            <a:ext cx="10515600" cy="0"/>
          </a:xfrm>
          <a:prstGeom prst="line">
            <a:avLst/>
          </a:prstGeom>
          <a:ln w="38100">
            <a:solidFill>
              <a:srgbClr val="F792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23224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065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25BF41-2537-4F27-B57A-53D64F7D6A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0600" y="1143000"/>
            <a:ext cx="10134600" cy="403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346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75BA4BD-5E72-448A-9B09-0953D376F725}"/>
              </a:ext>
            </a:extLst>
          </p:cNvPr>
          <p:cNvSpPr/>
          <p:nvPr userDrawn="1"/>
        </p:nvSpPr>
        <p:spPr>
          <a:xfrm>
            <a:off x="838200" y="4076500"/>
            <a:ext cx="10515600" cy="114500"/>
          </a:xfrm>
          <a:prstGeom prst="rect">
            <a:avLst/>
          </a:prstGeom>
          <a:solidFill>
            <a:srgbClr val="F792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9EE3698-27AF-486D-9E13-BD3BF2D0A14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4191000"/>
            <a:ext cx="10515600" cy="914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>
                <a:latin typeface="Raleway" panose="020B0604020202020204" charset="0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2FD4D7F-0A15-432C-BAA2-966C2EDE0AA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52800" y="5410200"/>
            <a:ext cx="5486400" cy="9144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50000"/>
              </a:lnSpc>
              <a:buNone/>
              <a:defRPr sz="1800"/>
            </a:lvl1pPr>
          </a:lstStyle>
          <a:p>
            <a:pPr lvl="0"/>
            <a:r>
              <a:rPr lang="en-US" dirty="0"/>
              <a:t>NAME GOES HERE                                              DATE GOES HERE </a:t>
            </a:r>
          </a:p>
        </p:txBody>
      </p:sp>
    </p:spTree>
    <p:extLst>
      <p:ext uri="{BB962C8B-B14F-4D97-AF65-F5344CB8AC3E}">
        <p14:creationId xmlns:p14="http://schemas.microsoft.com/office/powerpoint/2010/main" val="1293847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25BF41-2537-4F27-B57A-53D64F7D6A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0600" y="1143000"/>
            <a:ext cx="10134600" cy="403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2252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98CF47-6EE4-4780-BA36-F5DBD674FE6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62100" y="914400"/>
            <a:ext cx="9067800" cy="4343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0963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31FCB26-930B-4B90-821C-481D294B378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68312"/>
            <a:ext cx="12192000" cy="78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95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large white building&#10;&#10;Description automatically generated">
            <a:extLst>
              <a:ext uri="{FF2B5EF4-FFF2-40B4-BE49-F238E27FC236}">
                <a16:creationId xmlns:a16="http://schemas.microsoft.com/office/drawing/2014/main" id="{81074211-C368-4BD5-B2B1-9E6D0755DED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173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6000" kern="1200">
          <a:solidFill>
            <a:schemeClr val="bg1"/>
          </a:solidFill>
          <a:latin typeface="Raleway" panose="020B0503030101060003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DE3784D-DF6F-4B1D-8559-6262ABBAF99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68312"/>
            <a:ext cx="12192000" cy="789687"/>
          </a:xfrm>
          <a:prstGeom prst="rect">
            <a:avLst/>
          </a:prstGeom>
        </p:spPr>
      </p:pic>
      <p:pic>
        <p:nvPicPr>
          <p:cNvPr id="6" name="Picture 5" descr="A screen shot of a computer monitor&#10;&#10;Description automatically generated">
            <a:extLst>
              <a:ext uri="{FF2B5EF4-FFF2-40B4-BE49-F238E27FC236}">
                <a16:creationId xmlns:a16="http://schemas.microsoft.com/office/drawing/2014/main" id="{139CFFA4-C3B6-476C-9DDD-93FFAA83D54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06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35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BCF23E2-6597-4061-A719-007C777153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68312"/>
            <a:ext cx="12192000" cy="789687"/>
          </a:xfrm>
          <a:prstGeom prst="rect">
            <a:avLst/>
          </a:prstGeom>
        </p:spPr>
      </p:pic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7C7EF3B8-1851-4A4E-9D71-976F4C422AD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"/>
            <a:ext cx="12192000" cy="561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02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gress.gov/bill/117th-congress/senate-bill/420?q=%7B%22search%22%3A%5B%22s.420%22%5D%7D&amp;r=1&amp;s=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ongress.gov/bill/117th-congress/house-bill/842?q=%7B%22search%22%3A%5B%22h.r.842%22%5D%7D&amp;s=8&amp;r=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ga.ct.gov/2021/TOB/H/PDF/2021HB-06343-R00-HB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egis.la.gov/legis/ViewDocument.aspx?d=1234608" TargetMode="External"/><Relationship Id="rId5" Type="http://schemas.openxmlformats.org/officeDocument/2006/relationships/hyperlink" Target="https://www.legis.la.gov/legis/ViewDocument.aspx?d=1235561" TargetMode="External"/><Relationship Id="rId4" Type="http://schemas.openxmlformats.org/officeDocument/2006/relationships/hyperlink" Target="https://www.cga.ct.gov/2021/TOB/S/PDF/2021SB-01000-R00-SB.PDF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jleg.state.nj.us/2020/Bills/A9999/5892_I1.PDF" TargetMode="External"/><Relationship Id="rId3" Type="http://schemas.openxmlformats.org/officeDocument/2006/relationships/hyperlink" Target="https://www.njleg.state.nj.us/2020/Bills/S4000/3920_I1.PDF" TargetMode="External"/><Relationship Id="rId7" Type="http://schemas.openxmlformats.org/officeDocument/2006/relationships/hyperlink" Target="https://www.njleg.state.nj.us/2020/Bills/S4000/3922_I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jleg.state.nj.us/2020/Bills/A9999/5891_S1.PDF" TargetMode="External"/><Relationship Id="rId11" Type="http://schemas.openxmlformats.org/officeDocument/2006/relationships/hyperlink" Target="https://www.nysenate.gov/legislation/bills/2021/A2685" TargetMode="External"/><Relationship Id="rId5" Type="http://schemas.openxmlformats.org/officeDocument/2006/relationships/hyperlink" Target="https://www.njleg.state.nj.us/2020/Bills/S4000/3921_I1.PDF" TargetMode="External"/><Relationship Id="rId10" Type="http://schemas.openxmlformats.org/officeDocument/2006/relationships/hyperlink" Target="https://www.nysenate.gov/legislation/bills/2021/a3350" TargetMode="External"/><Relationship Id="rId4" Type="http://schemas.openxmlformats.org/officeDocument/2006/relationships/hyperlink" Target="https://www.njleg.state.nj.us/2020/Bills/A9999/5890_I1.PDF" TargetMode="External"/><Relationship Id="rId9" Type="http://schemas.openxmlformats.org/officeDocument/2006/relationships/hyperlink" Target="https://www.nysenate.gov/legislation/bills/2021/s2766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is.virginia.gov/cgi-bin/legp604.exe?201+ful+CHAP0681" TargetMode="External"/><Relationship Id="rId7" Type="http://schemas.openxmlformats.org/officeDocument/2006/relationships/hyperlink" Target="https://lis.virginia.gov/cgi-bin/legp604.exe?201+sum+SB662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is.virginia.gov/cgi-bin/legp604.exe?ses=201&amp;typ=bil&amp;val=hb1199" TargetMode="External"/><Relationship Id="rId5" Type="http://schemas.openxmlformats.org/officeDocument/2006/relationships/hyperlink" Target="https://lis.virginia.gov/cgi-bin/legp604.exe?201+sum+SB894" TargetMode="External"/><Relationship Id="rId4" Type="http://schemas.openxmlformats.org/officeDocument/2006/relationships/hyperlink" Target="https://lis.virginia.gov/cgi-bin/legp604.exe?ses=201&amp;typ=bil&amp;val=hb98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anjosespotlight.com/santa-clara-county-pilots-program-to-combat-wage-theft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asslive.com/news/2021/05/holyoke-city-council-proposes-ordinance-combatting-wage-theft-by-contractors.html" TargetMode="External"/><Relationship Id="rId5" Type="http://schemas.openxmlformats.org/officeDocument/2006/relationships/hyperlink" Target="https://www.wwlp.com/news/local-news/hampden-county/springfield-city-council-passes-legislation-to-curb-construction-industry-wage-theft/" TargetMode="External"/><Relationship Id="rId4" Type="http://schemas.openxmlformats.org/officeDocument/2006/relationships/hyperlink" Target="https://mynewsla.com/crime/2021/06/09/los-angeles-city-councilman-motions-to-create-contractor-screening-proces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60BBA79-FFAA-4914-9E5E-29BA280D11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1760621"/>
            <a:ext cx="12192000" cy="2293463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b="1" dirty="0"/>
              <a:t>Worker Misclassification Legislation Update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4C76ED-593C-48F1-9AFD-598FDE5A5B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6248400"/>
            <a:ext cx="12192000" cy="533400"/>
          </a:xfrm>
        </p:spPr>
        <p:txBody>
          <a:bodyPr/>
          <a:lstStyle/>
          <a:p>
            <a:r>
              <a:rPr lang="en-US" sz="1600" dirty="0">
                <a:latin typeface="Raleway" pitchFamily="2" charset="0"/>
              </a:rPr>
              <a:t>June 24, 2021  |  WebEx</a:t>
            </a:r>
          </a:p>
        </p:txBody>
      </p:sp>
      <p:pic>
        <p:nvPicPr>
          <p:cNvPr id="7" name="Picture 6" descr="Text, logo&#10;&#10;Description automatically generated">
            <a:extLst>
              <a:ext uri="{FF2B5EF4-FFF2-40B4-BE49-F238E27FC236}">
                <a16:creationId xmlns:a16="http://schemas.microsoft.com/office/drawing/2014/main" id="{3D9C5B1A-6647-45BC-879C-2B72FFAFD0B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948" y="4572000"/>
            <a:ext cx="3698103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168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42D460-F2F4-4F31-AF55-FF0BD9A01CB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447800"/>
            <a:ext cx="10515600" cy="4267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David Weil nominated to serve as the Administrator of the US Department of Labor’s (DOL) Wage and Hour Division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000000"/>
                </a:solidFill>
              </a:rPr>
              <a:t>Independent Contractor Status Under the Fair Labor Standards Act rule withdrawn by US DOL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000000"/>
                </a:solidFill>
              </a:rPr>
              <a:t>President Biden’s FY 2022 Budget addresses worker misclassification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000000"/>
                </a:solidFill>
                <a:hlinkClick r:id="rId3"/>
              </a:rPr>
              <a:t>S.420</a:t>
            </a:r>
            <a:r>
              <a:rPr lang="en-US" sz="2400" dirty="0">
                <a:solidFill>
                  <a:srgbClr val="000000"/>
                </a:solidFill>
              </a:rPr>
              <a:t>, </a:t>
            </a:r>
            <a:r>
              <a:rPr lang="en-US" sz="2400" dirty="0">
                <a:solidFill>
                  <a:srgbClr val="000000"/>
                </a:solidFill>
                <a:hlinkClick r:id="rId4"/>
              </a:rPr>
              <a:t>H.R. 842</a:t>
            </a:r>
            <a:r>
              <a:rPr lang="en-US" sz="2400" dirty="0">
                <a:solidFill>
                  <a:srgbClr val="000000"/>
                </a:solidFill>
              </a:rPr>
              <a:t>: Protecting the Right to Organize (PRO) Act of 2021 passed in House, introduced in Senate</a:t>
            </a:r>
            <a:endParaRPr lang="en-US" sz="2000" dirty="0"/>
          </a:p>
          <a:p>
            <a:endParaRPr lang="en-US" sz="2400" dirty="0"/>
          </a:p>
          <a:p>
            <a:pPr lvl="1"/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E0AE9A-C8A0-4046-9135-24A4F9309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5502"/>
            <a:ext cx="10515600" cy="677863"/>
          </a:xfrm>
        </p:spPr>
        <p:txBody>
          <a:bodyPr/>
          <a:lstStyle/>
          <a:p>
            <a:r>
              <a:rPr lang="en-US" dirty="0"/>
              <a:t>Federal Action and Legislation</a:t>
            </a:r>
          </a:p>
        </p:txBody>
      </p:sp>
    </p:spTree>
    <p:extLst>
      <p:ext uri="{BB962C8B-B14F-4D97-AF65-F5344CB8AC3E}">
        <p14:creationId xmlns:p14="http://schemas.microsoft.com/office/powerpoint/2010/main" val="4011235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42D460-F2F4-4F31-AF55-FF0BD9A01CB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447800"/>
            <a:ext cx="10515600" cy="4267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Connecticut 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hlinkClick r:id="rId3"/>
              </a:rPr>
              <a:t>HB 6343</a:t>
            </a:r>
            <a:r>
              <a:rPr lang="en-US" sz="2000" dirty="0">
                <a:solidFill>
                  <a:srgbClr val="000000"/>
                </a:solidFill>
              </a:rPr>
              <a:t>: </a:t>
            </a:r>
            <a:r>
              <a:rPr lang="en-US" sz="2000" dirty="0"/>
              <a:t>To require the Labor Commissioner to conduct a study of gig workers and make recommendations for legislation concerning the classification of such employees.</a:t>
            </a:r>
            <a:endParaRPr lang="en-US" sz="2000" dirty="0">
              <a:solidFill>
                <a:srgbClr val="000000"/>
              </a:solidFill>
            </a:endParaRPr>
          </a:p>
          <a:p>
            <a:pPr lvl="1"/>
            <a:r>
              <a:rPr lang="en-US" sz="2000" dirty="0">
                <a:solidFill>
                  <a:srgbClr val="000000"/>
                </a:solidFill>
                <a:hlinkClick r:id="rId4"/>
              </a:rPr>
              <a:t>SB 1000</a:t>
            </a:r>
            <a:r>
              <a:rPr lang="en-US" sz="2000" dirty="0">
                <a:solidFill>
                  <a:srgbClr val="000000"/>
                </a:solidFill>
              </a:rPr>
              <a:t>: </a:t>
            </a:r>
            <a:r>
              <a:rPr lang="en-US" sz="2000" dirty="0"/>
              <a:t>To allow for and protect the ability of transportation network company drivers and transportation network companies to negotiate terms that best meet the needs of the parties.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sz="2400" dirty="0"/>
              <a:t>Louisiana</a:t>
            </a:r>
          </a:p>
          <a:p>
            <a:pPr lvl="1"/>
            <a:r>
              <a:rPr lang="en-US" sz="2000" dirty="0">
                <a:hlinkClick r:id="rId5"/>
              </a:rPr>
              <a:t>SB244</a:t>
            </a:r>
            <a:r>
              <a:rPr lang="en-US" sz="2000" dirty="0"/>
              <a:t>: </a:t>
            </a:r>
            <a:r>
              <a:rPr lang="en-US" sz="2000" b="1" dirty="0"/>
              <a:t> </a:t>
            </a:r>
            <a:r>
              <a:rPr lang="en-US" sz="2000" dirty="0"/>
              <a:t>Provides for uniform definitions of independent contractor and employee and for penalties for the misclassification of employees.</a:t>
            </a:r>
          </a:p>
          <a:p>
            <a:pPr lvl="1"/>
            <a:r>
              <a:rPr lang="en-US" sz="2000" dirty="0">
                <a:hlinkClick r:id="rId6"/>
              </a:rPr>
              <a:t>HB705</a:t>
            </a:r>
            <a:r>
              <a:rPr lang="en-US" sz="2000" dirty="0"/>
              <a:t>: Provides for the misclassification of employees and a criteria for classifying employees. </a:t>
            </a:r>
            <a:endParaRPr lang="en-US" dirty="0"/>
          </a:p>
          <a:p>
            <a:pPr lvl="1">
              <a:lnSpc>
                <a:spcPct val="100000"/>
              </a:lnSpc>
            </a:pPr>
            <a:endParaRPr lang="en-US" sz="2000" dirty="0"/>
          </a:p>
          <a:p>
            <a:pPr lvl="1">
              <a:lnSpc>
                <a:spcPct val="100000"/>
              </a:lnSpc>
            </a:pPr>
            <a:endParaRPr lang="en-US" sz="2000" dirty="0"/>
          </a:p>
          <a:p>
            <a:endParaRPr lang="en-US" sz="2400" dirty="0"/>
          </a:p>
          <a:p>
            <a:pPr lvl="1"/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E0AE9A-C8A0-4046-9135-24A4F9309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5502"/>
            <a:ext cx="10515600" cy="677863"/>
          </a:xfrm>
        </p:spPr>
        <p:txBody>
          <a:bodyPr/>
          <a:lstStyle/>
          <a:p>
            <a:r>
              <a:rPr lang="en-US" dirty="0"/>
              <a:t>State Legislation</a:t>
            </a:r>
          </a:p>
        </p:txBody>
      </p:sp>
    </p:spTree>
    <p:extLst>
      <p:ext uri="{BB962C8B-B14F-4D97-AF65-F5344CB8AC3E}">
        <p14:creationId xmlns:p14="http://schemas.microsoft.com/office/powerpoint/2010/main" val="2128389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42D460-F2F4-4F31-AF55-FF0BD9A01CB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447800"/>
            <a:ext cx="10515600" cy="4267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New Jersey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hlinkClick r:id="rId3"/>
              </a:rPr>
              <a:t>S3920</a:t>
            </a:r>
            <a:r>
              <a:rPr lang="en-US" sz="2000" dirty="0"/>
              <a:t>, </a:t>
            </a:r>
            <a:r>
              <a:rPr lang="en-US" sz="2000" dirty="0">
                <a:hlinkClick r:id="rId4"/>
              </a:rPr>
              <a:t>A5890</a:t>
            </a:r>
            <a:r>
              <a:rPr lang="en-US" sz="2000" dirty="0"/>
              <a:t> : Concerns enforcement of employee misclassification and stop-work order laws.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hlinkClick r:id="rId5"/>
              </a:rPr>
              <a:t>S3921</a:t>
            </a:r>
            <a:r>
              <a:rPr lang="en-US" sz="2000" dirty="0"/>
              <a:t>, </a:t>
            </a:r>
            <a:r>
              <a:rPr lang="en-US" sz="2000" dirty="0">
                <a:hlinkClick r:id="rId6"/>
              </a:rPr>
              <a:t>A5891</a:t>
            </a:r>
            <a:r>
              <a:rPr lang="en-US" sz="2000" dirty="0"/>
              <a:t>: Creates "Office of Strategic Enforcement and Compliance" in DOLWD; appropriates $1 million from General Fund.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hlinkClick r:id="rId7"/>
              </a:rPr>
              <a:t>S3922</a:t>
            </a:r>
            <a:r>
              <a:rPr lang="en-US" sz="2000" dirty="0"/>
              <a:t>, </a:t>
            </a:r>
            <a:r>
              <a:rPr lang="en-US" sz="2000" dirty="0">
                <a:hlinkClick r:id="rId8"/>
              </a:rPr>
              <a:t>A5892</a:t>
            </a:r>
            <a:r>
              <a:rPr lang="en-US" sz="2000" dirty="0"/>
              <a:t>: Streamlines identification of employee misclassification.</a:t>
            </a:r>
            <a:endParaRPr lang="en-US" dirty="0"/>
          </a:p>
          <a:p>
            <a:r>
              <a:rPr lang="en-US" sz="2400" dirty="0"/>
              <a:t>New York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hlinkClick r:id="rId9"/>
              </a:rPr>
              <a:t>S2766C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>
                <a:solidFill>
                  <a:srgbClr val="000000"/>
                </a:solidFill>
                <a:hlinkClick r:id="rId10"/>
              </a:rPr>
              <a:t>A3350A</a:t>
            </a:r>
            <a:r>
              <a:rPr lang="en-US" sz="2000" dirty="0">
                <a:solidFill>
                  <a:srgbClr val="000000"/>
                </a:solidFill>
              </a:rPr>
              <a:t>: </a:t>
            </a:r>
            <a:r>
              <a:rPr lang="en-US" sz="2000" dirty="0"/>
              <a:t>Relates to actions for non-payment of wages</a:t>
            </a:r>
          </a:p>
          <a:p>
            <a:pPr lvl="1"/>
            <a:r>
              <a:rPr lang="en-US" sz="2000" dirty="0">
                <a:hlinkClick r:id="rId11"/>
              </a:rPr>
              <a:t>A2685</a:t>
            </a:r>
            <a:r>
              <a:rPr lang="en-US" sz="2000" dirty="0"/>
              <a:t>: Relates to dependent workers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E0AE9A-C8A0-4046-9135-24A4F9309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5502"/>
            <a:ext cx="10515600" cy="677863"/>
          </a:xfrm>
        </p:spPr>
        <p:txBody>
          <a:bodyPr/>
          <a:lstStyle/>
          <a:p>
            <a:r>
              <a:rPr lang="en-US" dirty="0"/>
              <a:t>State Legislation</a:t>
            </a:r>
          </a:p>
        </p:txBody>
      </p:sp>
    </p:spTree>
    <p:extLst>
      <p:ext uri="{BB962C8B-B14F-4D97-AF65-F5344CB8AC3E}">
        <p14:creationId xmlns:p14="http://schemas.microsoft.com/office/powerpoint/2010/main" val="2179380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42D460-F2F4-4F31-AF55-FF0BD9A01CB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447800"/>
            <a:ext cx="10515600" cy="4267200"/>
          </a:xfrm>
        </p:spPr>
        <p:txBody>
          <a:bodyPr/>
          <a:lstStyle/>
          <a:p>
            <a:r>
              <a:rPr lang="en-US" sz="2400" dirty="0"/>
              <a:t>Virginia</a:t>
            </a:r>
          </a:p>
          <a:p>
            <a:pPr lvl="1"/>
            <a:r>
              <a:rPr lang="en-US" sz="2000" dirty="0">
                <a:hlinkClick r:id="rId3"/>
              </a:rPr>
              <a:t>HB 1407</a:t>
            </a:r>
            <a:r>
              <a:rPr lang="en-US" sz="2000" dirty="0"/>
              <a:t>: Misclassification of employees as independent contractors; Department of Taxation to investigate and enforce; civil penalties.</a:t>
            </a:r>
          </a:p>
          <a:p>
            <a:pPr lvl="1"/>
            <a:r>
              <a:rPr lang="en-US" sz="2000" dirty="0">
                <a:hlinkClick r:id="rId4"/>
              </a:rPr>
              <a:t>HB 984</a:t>
            </a:r>
            <a:r>
              <a:rPr lang="en-US" sz="2000" dirty="0"/>
              <a:t>, </a:t>
            </a:r>
            <a:r>
              <a:rPr lang="en-US" sz="2000" dirty="0">
                <a:hlinkClick r:id="rId5"/>
              </a:rPr>
              <a:t>SB 894</a:t>
            </a:r>
            <a:r>
              <a:rPr lang="en-US" sz="2000" dirty="0"/>
              <a:t>: Misclassification of workers; cause of action.</a:t>
            </a:r>
          </a:p>
          <a:p>
            <a:pPr lvl="1"/>
            <a:r>
              <a:rPr lang="en-US" sz="2000" dirty="0">
                <a:hlinkClick r:id="rId6"/>
              </a:rPr>
              <a:t>HB 1199</a:t>
            </a:r>
            <a:r>
              <a:rPr lang="en-US" sz="2000" dirty="0"/>
              <a:t>, </a:t>
            </a:r>
            <a:r>
              <a:rPr lang="en-US" sz="2000" dirty="0">
                <a:hlinkClick r:id="rId7"/>
              </a:rPr>
              <a:t>SB 662</a:t>
            </a:r>
            <a:r>
              <a:rPr lang="en-US" sz="2000" dirty="0"/>
              <a:t>: Employee misclassification; retaliatory actions prohibited, civil penalty.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E0AE9A-C8A0-4046-9135-24A4F9309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5502"/>
            <a:ext cx="10515600" cy="677863"/>
          </a:xfrm>
        </p:spPr>
        <p:txBody>
          <a:bodyPr/>
          <a:lstStyle/>
          <a:p>
            <a:r>
              <a:rPr lang="en-US" dirty="0"/>
              <a:t>State Legislation</a:t>
            </a:r>
          </a:p>
        </p:txBody>
      </p:sp>
    </p:spTree>
    <p:extLst>
      <p:ext uri="{BB962C8B-B14F-4D97-AF65-F5344CB8AC3E}">
        <p14:creationId xmlns:p14="http://schemas.microsoft.com/office/powerpoint/2010/main" val="3853331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42D460-F2F4-4F31-AF55-FF0BD9A01CB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447800"/>
            <a:ext cx="10515600" cy="4267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California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hlinkClick r:id="rId3"/>
              </a:rPr>
              <a:t>Santa Clara county pilots program to combat wage theft</a:t>
            </a:r>
            <a:endParaRPr lang="en-US" sz="2000" dirty="0"/>
          </a:p>
          <a:p>
            <a:pPr lvl="1">
              <a:lnSpc>
                <a:spcPct val="100000"/>
              </a:lnSpc>
            </a:pPr>
            <a:r>
              <a:rPr lang="en-US" sz="2000" dirty="0">
                <a:hlinkClick r:id="rId4"/>
              </a:rPr>
              <a:t>Los Angeles City Councilman motions to create contractor screening process</a:t>
            </a:r>
            <a:endParaRPr lang="en-US" sz="2000" dirty="0"/>
          </a:p>
          <a:p>
            <a:r>
              <a:rPr lang="en-US" sz="2400" dirty="0"/>
              <a:t>Massachusetts</a:t>
            </a:r>
          </a:p>
          <a:p>
            <a:pPr lvl="1" fontAlgn="base"/>
            <a:r>
              <a:rPr lang="en-US" sz="2000" dirty="0">
                <a:hlinkClick r:id="rId5"/>
              </a:rPr>
              <a:t>Springfield City Council passes legislation to curb construction industry wage theft</a:t>
            </a:r>
            <a:endParaRPr lang="en-US" sz="2000" dirty="0"/>
          </a:p>
          <a:p>
            <a:pPr lvl="1" fontAlgn="base"/>
            <a:r>
              <a:rPr lang="en-US" sz="2000" dirty="0">
                <a:hlinkClick r:id="rId6"/>
              </a:rPr>
              <a:t>Holyoke City Council proposes ordinance combatting wage theft by contractors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  <a:p>
            <a:pPr lvl="1">
              <a:lnSpc>
                <a:spcPct val="100000"/>
              </a:lnSpc>
            </a:pPr>
            <a:endParaRPr lang="en-US" sz="2000" dirty="0"/>
          </a:p>
          <a:p>
            <a:pPr lvl="1">
              <a:lnSpc>
                <a:spcPct val="100000"/>
              </a:lnSpc>
            </a:pPr>
            <a:endParaRPr lang="en-US" sz="2000" dirty="0"/>
          </a:p>
          <a:p>
            <a:endParaRPr lang="en-US" sz="2400" dirty="0"/>
          </a:p>
          <a:p>
            <a:pPr lvl="1"/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E0AE9A-C8A0-4046-9135-24A4F9309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5502"/>
            <a:ext cx="10515600" cy="677863"/>
          </a:xfrm>
        </p:spPr>
        <p:txBody>
          <a:bodyPr/>
          <a:lstStyle/>
          <a:p>
            <a:r>
              <a:rPr lang="en-US" dirty="0"/>
              <a:t>Local Ordinances</a:t>
            </a:r>
          </a:p>
        </p:txBody>
      </p:sp>
    </p:spTree>
    <p:extLst>
      <p:ext uri="{BB962C8B-B14F-4D97-AF65-F5344CB8AC3E}">
        <p14:creationId xmlns:p14="http://schemas.microsoft.com/office/powerpoint/2010/main" val="2899871814"/>
      </p:ext>
    </p:extLst>
  </p:cSld>
  <p:clrMapOvr>
    <a:masterClrMapping/>
  </p:clrMapOvr>
</p:sld>
</file>

<file path=ppt/theme/theme1.xml><?xml version="1.0" encoding="utf-8"?>
<a:theme xmlns:a="http://schemas.openxmlformats.org/drawingml/2006/main" name="Inner Slid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Slide">
  <a:themeElements>
    <a:clrScheme name="Custom 1">
      <a:dk1>
        <a:srgbClr val="FFFFFF"/>
      </a:dk1>
      <a:lt1>
        <a:sysClr val="window" lastClr="FFFFFF"/>
      </a:lt1>
      <a:dk2>
        <a:srgbClr val="FFFFFF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5C7DC"/>
      </a:hlink>
      <a:folHlink>
        <a:srgbClr val="FFC00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nner Alternative">
  <a:themeElements>
    <a:clrScheme name="Custom 1">
      <a:dk1>
        <a:srgbClr val="FFFFFF"/>
      </a:dk1>
      <a:lt1>
        <a:sysClr val="window" lastClr="FFFFFF"/>
      </a:lt1>
      <a:dk2>
        <a:srgbClr val="FFFFFF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5C7DC"/>
      </a:hlink>
      <a:folHlink>
        <a:srgbClr val="FFC00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losing 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356</Words>
  <Application>Microsoft Office PowerPoint</Application>
  <PresentationFormat>Widescreen</PresentationFormat>
  <Paragraphs>48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Century Gothic</vt:lpstr>
      <vt:lpstr>Raleway</vt:lpstr>
      <vt:lpstr>Inner Slide</vt:lpstr>
      <vt:lpstr>Title Slide</vt:lpstr>
      <vt:lpstr>Inner Alternative</vt:lpstr>
      <vt:lpstr>Closing </vt:lpstr>
      <vt:lpstr>PowerPoint Presentation</vt:lpstr>
      <vt:lpstr>Federal Action and Legislation</vt:lpstr>
      <vt:lpstr>State Legislation</vt:lpstr>
      <vt:lpstr>State Legislation</vt:lpstr>
      <vt:lpstr>State Legislation</vt:lpstr>
      <vt:lpstr>Local Ordinances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Connors, Cara B - DWD</dc:creator>
  <cp:lastModifiedBy>Connors, Cara B - DWD</cp:lastModifiedBy>
  <cp:revision>57</cp:revision>
  <dcterms:created xsi:type="dcterms:W3CDTF">2021-06-17T14:29:51Z</dcterms:created>
  <dcterms:modified xsi:type="dcterms:W3CDTF">2021-06-24T13:42:26Z</dcterms:modified>
</cp:coreProperties>
</file>