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6" r:id="rId1"/>
    <p:sldMasterId id="2147483858" r:id="rId2"/>
  </p:sldMasterIdLst>
  <p:notesMasterIdLst>
    <p:notesMasterId r:id="rId22"/>
  </p:notesMasterIdLst>
  <p:sldIdLst>
    <p:sldId id="258" r:id="rId3"/>
    <p:sldId id="641" r:id="rId4"/>
    <p:sldId id="584" r:id="rId5"/>
    <p:sldId id="577" r:id="rId6"/>
    <p:sldId id="575" r:id="rId7"/>
    <p:sldId id="465" r:id="rId8"/>
    <p:sldId id="382" r:id="rId9"/>
    <p:sldId id="264" r:id="rId10"/>
    <p:sldId id="260" r:id="rId11"/>
    <p:sldId id="512" r:id="rId12"/>
    <p:sldId id="455" r:id="rId13"/>
    <p:sldId id="471" r:id="rId14"/>
    <p:sldId id="513" r:id="rId15"/>
    <p:sldId id="265" r:id="rId16"/>
    <p:sldId id="499" r:id="rId17"/>
    <p:sldId id="666" r:id="rId18"/>
    <p:sldId id="606" r:id="rId19"/>
    <p:sldId id="380" r:id="rId20"/>
    <p:sldId id="52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cevedo, Javier" initials="AJ" lastIdx="1" clrIdx="0">
    <p:extLst>
      <p:ext uri="{19B8F6BF-5375-455C-9EA6-DF929625EA0E}">
        <p15:presenceInfo xmlns:p15="http://schemas.microsoft.com/office/powerpoint/2012/main" userId="S::javier.acevedo@umos.org::cf2738c3-5126-4f21-bfc6-e6d75b7d795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859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62" autoAdjust="0"/>
    <p:restoredTop sz="76364" autoAdjust="0"/>
  </p:normalViewPr>
  <p:slideViewPr>
    <p:cSldViewPr snapToGrid="0">
      <p:cViewPr varScale="1">
        <p:scale>
          <a:sx n="87" d="100"/>
          <a:sy n="87" d="100"/>
        </p:scale>
        <p:origin x="1422" y="84"/>
      </p:cViewPr>
      <p:guideLst/>
    </p:cSldViewPr>
  </p:slideViewPr>
  <p:notesTextViewPr>
    <p:cViewPr>
      <p:scale>
        <a:sx n="1" d="1"/>
        <a:sy n="1" d="1"/>
      </p:scale>
      <p:origin x="0" y="0"/>
    </p:cViewPr>
  </p:notesTextViewPr>
  <p:sorterViewPr>
    <p:cViewPr>
      <p:scale>
        <a:sx n="100" d="100"/>
        <a:sy n="100" d="100"/>
      </p:scale>
      <p:origin x="0" y="-995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E9C72A-E617-4814-9A77-A541CE23EB75}" type="datetimeFigureOut">
              <a:rPr lang="en-US" smtClean="0"/>
              <a:t>6/24/2021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C62022-0682-4D73-9E47-1032A52E81E2}" type="slidenum">
              <a:rPr lang="en-US" smtClean="0"/>
              <a:t>‹#›</a:t>
            </a:fld>
            <a:endParaRPr lang="en-US"/>
          </a:p>
        </p:txBody>
      </p:sp>
    </p:spTree>
    <p:extLst>
      <p:ext uri="{BB962C8B-B14F-4D97-AF65-F5344CB8AC3E}">
        <p14:creationId xmlns:p14="http://schemas.microsoft.com/office/powerpoint/2010/main" val="3542366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3C62022-0682-4D73-9E47-1032A52E81E2}" type="slidenum">
              <a:rPr lang="en-US" smtClean="0"/>
              <a:t>1</a:t>
            </a:fld>
            <a:endParaRPr lang="en-US"/>
          </a:p>
        </p:txBody>
      </p:sp>
    </p:spTree>
    <p:extLst>
      <p:ext uri="{BB962C8B-B14F-4D97-AF65-F5344CB8AC3E}">
        <p14:creationId xmlns:p14="http://schemas.microsoft.com/office/powerpoint/2010/main" val="3718968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3C62022-0682-4D73-9E47-1032A52E81E2}" type="slidenum">
              <a:rPr lang="en-US" smtClean="0"/>
              <a:t>3</a:t>
            </a:fld>
            <a:endParaRPr lang="en-US"/>
          </a:p>
        </p:txBody>
      </p:sp>
    </p:spTree>
    <p:extLst>
      <p:ext uri="{BB962C8B-B14F-4D97-AF65-F5344CB8AC3E}">
        <p14:creationId xmlns:p14="http://schemas.microsoft.com/office/powerpoint/2010/main" val="15366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F9965DC4-F4DF-4F72-B1F7-EE5707CC6893}"/>
              </a:ext>
            </a:extLst>
          </p:cNvPr>
          <p:cNvSpPr>
            <a:spLocks noGrp="1" noRot="1" noChangeAspect="1" noChangeArrowheads="1" noTextEdit="1"/>
          </p:cNvSpPr>
          <p:nvPr>
            <p:ph type="sldImg"/>
          </p:nvPr>
        </p:nvSpPr>
        <p:spPr/>
      </p:sp>
      <p:sp>
        <p:nvSpPr>
          <p:cNvPr id="38915" name="Notes Placeholder 2">
            <a:extLst>
              <a:ext uri="{FF2B5EF4-FFF2-40B4-BE49-F238E27FC236}">
                <a16:creationId xmlns:a16="http://schemas.microsoft.com/office/drawing/2014/main" id="{3B2EC704-88FE-44E8-BE82-554FDAC126FE}"/>
              </a:ext>
            </a:extLst>
          </p:cNvPr>
          <p:cNvSpPr>
            <a:spLocks noGrp="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8916" name="Slide Number Placeholder 3">
            <a:extLst>
              <a:ext uri="{FF2B5EF4-FFF2-40B4-BE49-F238E27FC236}">
                <a16:creationId xmlns:a16="http://schemas.microsoft.com/office/drawing/2014/main" id="{201C1B5F-CE26-47CE-BB2D-50DDDB7B7A52}"/>
              </a:ext>
            </a:extLst>
          </p:cNvPr>
          <p:cNvSpPr>
            <a:spLocks noGrp="1"/>
          </p:cNvSpPr>
          <p:nvPr>
            <p:ph type="sldNum" sz="quarter" idx="5"/>
          </p:nvPr>
        </p:nvSpPr>
        <p:spPr>
          <a:noFill/>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buFontTx/>
              <a:buNone/>
            </a:pPr>
            <a:fld id="{90651168-9ADB-426B-859A-15CBE31DF8A2}" type="slidenum">
              <a:rPr lang="en-US" altLang="en-US" smtClean="0">
                <a:latin typeface="Arial" panose="020B0604020202020204" pitchFamily="34" charset="0"/>
              </a:rPr>
              <a:pPr fontAlgn="base">
                <a:spcBef>
                  <a:spcPct val="0"/>
                </a:spcBef>
                <a:spcAft>
                  <a:spcPct val="0"/>
                </a:spcAft>
                <a:buFontTx/>
                <a:buNone/>
              </a:pPr>
              <a:t>7</a:t>
            </a:fld>
            <a:endParaRPr lang="en-US" altLang="en-US">
              <a:latin typeface="Arial" panose="020B0604020202020204" pitchFamily="34" charset="0"/>
            </a:endParaRPr>
          </a:p>
        </p:txBody>
      </p:sp>
    </p:spTree>
    <p:extLst>
      <p:ext uri="{BB962C8B-B14F-4D97-AF65-F5344CB8AC3E}">
        <p14:creationId xmlns:p14="http://schemas.microsoft.com/office/powerpoint/2010/main" val="2265048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Tx/>
              <a:buChar char="•"/>
            </a:pPr>
            <a:r>
              <a:rPr lang="en-US" altLang="en-US" dirty="0">
                <a:latin typeface="Arial" panose="020B0604020202020204" pitchFamily="34" charset="0"/>
              </a:rPr>
              <a:t>Human trafficking is a human rights violation that takes place not only internationally, but also here in Wisconsin.  </a:t>
            </a:r>
          </a:p>
          <a:p>
            <a:pPr eaLnBrk="1" hangingPunct="1">
              <a:buFontTx/>
              <a:buChar char="•"/>
            </a:pPr>
            <a:r>
              <a:rPr lang="en-US" altLang="en-US" dirty="0">
                <a:latin typeface="Arial" panose="020B0604020202020204" pitchFamily="34" charset="0"/>
              </a:rPr>
              <a:t>It is, indeed, a form of modern-day slavery.</a:t>
            </a:r>
          </a:p>
          <a:p>
            <a:pPr eaLnBrk="1" hangingPunct="1">
              <a:buFontTx/>
              <a:buChar char="•"/>
            </a:pPr>
            <a:r>
              <a:rPr lang="en-US" altLang="en-US" dirty="0">
                <a:latin typeface="Arial" panose="020B0604020202020204" pitchFamily="34" charset="0"/>
              </a:rPr>
              <a:t>Traffickers use force, fraud or coercion to enslave their victims into situations involving sexual exploitation or forced labor.  </a:t>
            </a:r>
          </a:p>
          <a:p>
            <a:pPr eaLnBrk="1" hangingPunct="1">
              <a:buFontTx/>
              <a:buChar char="•"/>
            </a:pPr>
            <a:r>
              <a:rPr lang="en-US" altLang="en-US" dirty="0">
                <a:latin typeface="Arial" panose="020B0604020202020204" pitchFamily="34" charset="0"/>
              </a:rPr>
              <a:t>Human trafficking is the fastest growing criminal industry in the world today, often operated by organized crime syndicates. </a:t>
            </a:r>
          </a:p>
          <a:p>
            <a:endParaRPr lang="en-US"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2EFD4021-489B-4071-A9EC-74217363AB12}" type="slidenum">
              <a:rPr lang="en-US" smtClean="0"/>
              <a:t>8</a:t>
            </a:fld>
            <a:endParaRPr lang="en-US"/>
          </a:p>
        </p:txBody>
      </p:sp>
    </p:spTree>
    <p:extLst>
      <p:ext uri="{BB962C8B-B14F-4D97-AF65-F5344CB8AC3E}">
        <p14:creationId xmlns:p14="http://schemas.microsoft.com/office/powerpoint/2010/main" val="3322833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031">
            <a:extLst>
              <a:ext uri="{FF2B5EF4-FFF2-40B4-BE49-F238E27FC236}">
                <a16:creationId xmlns:a16="http://schemas.microsoft.com/office/drawing/2014/main" id="{AE75F0AA-24A4-4752-BA0E-5B9DCD3742C7}"/>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7767FCB-66A1-413F-A2BE-4763BE3450B5}" type="slidenum">
              <a:rPr lang="en-US" altLang="en-US" sz="1200"/>
              <a:pPr eaLnBrk="1" hangingPunct="1"/>
              <a:t>11</a:t>
            </a:fld>
            <a:endParaRPr lang="en-US" altLang="en-US" sz="1200" dirty="0"/>
          </a:p>
        </p:txBody>
      </p:sp>
      <p:sp>
        <p:nvSpPr>
          <p:cNvPr id="44035" name="Rectangle 2">
            <a:extLst>
              <a:ext uri="{FF2B5EF4-FFF2-40B4-BE49-F238E27FC236}">
                <a16:creationId xmlns:a16="http://schemas.microsoft.com/office/drawing/2014/main" id="{B4B22B95-64A2-460B-8F49-34E1C2001311}"/>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E6FA51FD-6F09-4D7D-A59F-C335E8DB6962}"/>
              </a:ext>
            </a:extLst>
          </p:cNvPr>
          <p:cNvSpPr>
            <a:spLocks noGrp="1" noChangeArrowheads="1"/>
          </p:cNvSpPr>
          <p:nvPr>
            <p:ph type="body" idx="1"/>
          </p:nvPr>
        </p:nvSpPr>
        <p:spPr>
          <a:noFill/>
        </p:spPr>
        <p:txBody>
          <a:bodyPr/>
          <a:lstStyle/>
          <a:p>
            <a:pPr eaLnBrk="1" hangingPunct="1"/>
            <a:r>
              <a:rPr lang="en-US" altLang="en-US" sz="1000" dirty="0">
                <a:solidFill>
                  <a:srgbClr val="000000"/>
                </a:solidFill>
                <a:latin typeface="Arial" panose="020B0604020202020204" pitchFamily="34" charset="0"/>
                <a:cs typeface="Times New Roman" panose="02020603050405020304" pitchFamily="18" charset="0"/>
              </a:rPr>
              <a:t>TVPA imposes stricter sentences on those convicted of committing crimes of human trafficking.</a:t>
            </a:r>
          </a:p>
          <a:p>
            <a:pPr eaLnBrk="1" hangingPunct="1"/>
            <a:r>
              <a:rPr lang="en-US" altLang="en-US" sz="1000" dirty="0">
                <a:solidFill>
                  <a:srgbClr val="000000"/>
                </a:solidFill>
                <a:latin typeface="Arial" panose="020B0604020202020204" pitchFamily="34" charset="0"/>
                <a:cs typeface="Times New Roman" panose="02020603050405020304" pitchFamily="18" charset="0"/>
              </a:rPr>
              <a:t> </a:t>
            </a:r>
          </a:p>
          <a:p>
            <a:pPr eaLnBrk="1" hangingPunct="1"/>
            <a:r>
              <a:rPr lang="en-US" altLang="en-US" sz="1000" dirty="0">
                <a:solidFill>
                  <a:srgbClr val="000000"/>
                </a:solidFill>
                <a:latin typeface="Helvetica" panose="020B0604020202020204" pitchFamily="34" charset="0"/>
                <a:cs typeface="Arial" panose="020B0604020202020204" pitchFamily="34" charset="0"/>
              </a:rPr>
              <a:t>For example, if a trafficking crime results in death or if the crime includes kidnapping, an attempted kidnapping, aggravated sexual abuse, attempted aggravated sexual abuse, or an attempt to kill, the trafficker could be sentenced to life in prison.  Traffickers who exploit children (under the age of 14) using force, fraud or coercion, for the purpose of sex trafficking can be imprisoned for life. If the victim was a child between the age of 14 and 18 and the sex trafficking did not involve force, fraud or coercion, the trafficker could receive up to 20 years in prison.</a:t>
            </a:r>
            <a:endParaRPr lang="en-US" altLang="en-US" sz="1000" dirty="0">
              <a:solidFill>
                <a:srgbClr val="000000"/>
              </a:solidFill>
              <a:latin typeface="Verdana" panose="020B0604030504040204" pitchFamily="34" charset="0"/>
              <a:ea typeface="Arial Unicode MS" panose="020B0604020202020204" pitchFamily="34" charset="-128"/>
              <a:cs typeface="Arial Unicode MS" panose="020B0604020202020204" pitchFamily="34" charset="-128"/>
            </a:endParaRPr>
          </a:p>
          <a:p>
            <a:pPr eaLnBrk="1" hangingPunct="1"/>
            <a:r>
              <a:rPr lang="en-US" altLang="en-US" sz="1000" dirty="0">
                <a:solidFill>
                  <a:srgbClr val="000000"/>
                </a:solidFill>
                <a:latin typeface="Arial" panose="020B0604020202020204" pitchFamily="34" charset="0"/>
                <a:cs typeface="Arial" panose="020B0604020202020204" pitchFamily="34" charset="0"/>
              </a:rPr>
              <a:t> </a:t>
            </a:r>
            <a:endParaRPr lang="en-US" altLang="en-US" sz="1000" dirty="0">
              <a:solidFill>
                <a:srgbClr val="000000"/>
              </a:solidFill>
              <a:latin typeface="Verdana" panose="020B0604030504040204" pitchFamily="34" charset="0"/>
              <a:ea typeface="Arial Unicode MS" panose="020B0604020202020204" pitchFamily="34" charset="-128"/>
              <a:cs typeface="Arial Unicode MS" panose="020B0604020202020204" pitchFamily="34" charset="-128"/>
            </a:endParaRPr>
          </a:p>
          <a:p>
            <a:pPr eaLnBrk="1" hangingPunct="1"/>
            <a:r>
              <a:rPr lang="en-US" altLang="en-US" sz="1000" dirty="0">
                <a:solidFill>
                  <a:srgbClr val="000000"/>
                </a:solidFill>
                <a:latin typeface="Helvetica" panose="020B0604020202020204" pitchFamily="34" charset="0"/>
                <a:cs typeface="Arial" panose="020B0604020202020204" pitchFamily="34" charset="0"/>
              </a:rPr>
              <a:t>Moreover, the law addresses the subtle means of coercion used by traffickers to bind their victims into servitude, including: psychological coercion, trickery, and the seizure of documents, activities which were difficult to prosecute under preexisting involuntary servitude statutes and case law. </a:t>
            </a:r>
            <a:endParaRPr lang="en-US" altLang="en-US" sz="1000" dirty="0">
              <a:latin typeface="Arial" panose="020B0604020202020204" pitchFamily="34" charset="0"/>
            </a:endParaRPr>
          </a:p>
        </p:txBody>
      </p:sp>
    </p:spTree>
    <p:extLst>
      <p:ext uri="{BB962C8B-B14F-4D97-AF65-F5344CB8AC3E}">
        <p14:creationId xmlns:p14="http://schemas.microsoft.com/office/powerpoint/2010/main" val="29811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2EFD4021-489B-4071-A9EC-74217363AB12}" type="slidenum">
              <a:rPr lang="en-US" smtClean="0"/>
              <a:t>12</a:t>
            </a:fld>
            <a:endParaRPr lang="en-US" dirty="0"/>
          </a:p>
        </p:txBody>
      </p:sp>
    </p:spTree>
    <p:extLst>
      <p:ext uri="{BB962C8B-B14F-4D97-AF65-F5344CB8AC3E}">
        <p14:creationId xmlns:p14="http://schemas.microsoft.com/office/powerpoint/2010/main" val="42692321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Tx/>
              <a:buChar char="•"/>
            </a:pPr>
            <a:r>
              <a:rPr lang="en-US" altLang="en-US" dirty="0">
                <a:latin typeface="Cambria" panose="02040503050406030204" pitchFamily="18" charset="0"/>
                <a:cs typeface="Arial" panose="020B0604020202020204" pitchFamily="34" charset="0"/>
              </a:rPr>
              <a:t>Sex trafficking operations occur in highly visible venues such as street prostitution, as well as more underground locations such as closed-brothel systems that operate out of residential homes.  </a:t>
            </a:r>
          </a:p>
          <a:p>
            <a:pPr eaLnBrk="1" hangingPunct="1">
              <a:buFontTx/>
              <a:buChar char="•"/>
            </a:pPr>
            <a:endParaRPr lang="en-US" altLang="en-US" dirty="0">
              <a:latin typeface="Cambria" panose="02040503050406030204" pitchFamily="18" charset="0"/>
              <a:cs typeface="Arial" panose="020B0604020202020204" pitchFamily="34" charset="0"/>
            </a:endParaRPr>
          </a:p>
          <a:p>
            <a:pPr eaLnBrk="1" hangingPunct="1">
              <a:buFontTx/>
              <a:buChar char="•"/>
            </a:pPr>
            <a:r>
              <a:rPr lang="en-US" altLang="en-US" dirty="0">
                <a:latin typeface="Cambria" panose="02040503050406030204" pitchFamily="18" charset="0"/>
                <a:cs typeface="Arial" panose="020B0604020202020204" pitchFamily="34" charset="0"/>
              </a:rPr>
              <a:t>Sex trafficking also takes place in a variety of public and private locations such as massage parlors, spas, strip clubs and other fronts for prostitution.  Victims may start off dancing or stripping in clubs and are often coerced into more exploitative situations of prostitution and pornography</a:t>
            </a:r>
            <a:endParaRPr lang="en-US" dirty="0">
              <a:latin typeface="Cambria" panose="02040503050406030204" pitchFamily="18" charset="0"/>
            </a:endParaRPr>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2EFD4021-489B-4071-A9EC-74217363AB12}" type="slidenum">
              <a:rPr lang="en-US" smtClean="0"/>
              <a:t>14</a:t>
            </a:fld>
            <a:endParaRPr lang="en-US" dirty="0"/>
          </a:p>
        </p:txBody>
      </p:sp>
    </p:spTree>
    <p:extLst>
      <p:ext uri="{BB962C8B-B14F-4D97-AF65-F5344CB8AC3E}">
        <p14:creationId xmlns:p14="http://schemas.microsoft.com/office/powerpoint/2010/main" val="2623823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31">
            <a:extLst>
              <a:ext uri="{FF2B5EF4-FFF2-40B4-BE49-F238E27FC236}">
                <a16:creationId xmlns:a16="http://schemas.microsoft.com/office/drawing/2014/main" id="{881D7D57-E193-4A77-B7EF-59FF13BD8681}"/>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Calibri" panose="020F0502020204030204" pitchFamily="34" charset="0"/>
              </a:defRPr>
            </a:lvl1pPr>
            <a:lvl2pPr marL="750888" indent="-288925">
              <a:spcBef>
                <a:spcPct val="30000"/>
              </a:spcBef>
              <a:defRPr sz="1200">
                <a:solidFill>
                  <a:schemeClr val="tx1"/>
                </a:solidFill>
                <a:latin typeface="Calibri" panose="020F0502020204030204" pitchFamily="34" charset="0"/>
              </a:defRPr>
            </a:lvl2pPr>
            <a:lvl3pPr marL="1155700" indent="-230188">
              <a:spcBef>
                <a:spcPct val="30000"/>
              </a:spcBef>
              <a:defRPr sz="1200">
                <a:solidFill>
                  <a:schemeClr val="tx1"/>
                </a:solidFill>
                <a:latin typeface="Calibri" panose="020F0502020204030204" pitchFamily="34" charset="0"/>
              </a:defRPr>
            </a:lvl3pPr>
            <a:lvl4pPr marL="1617663" indent="-230188">
              <a:spcBef>
                <a:spcPct val="30000"/>
              </a:spcBef>
              <a:defRPr sz="1200">
                <a:solidFill>
                  <a:schemeClr val="tx1"/>
                </a:solidFill>
                <a:latin typeface="Calibri" panose="020F0502020204030204" pitchFamily="34" charset="0"/>
              </a:defRPr>
            </a:lvl4pPr>
            <a:lvl5pPr marL="2079625" indent="-230188">
              <a:spcBef>
                <a:spcPct val="30000"/>
              </a:spcBef>
              <a:defRPr sz="1200">
                <a:solidFill>
                  <a:schemeClr val="tx1"/>
                </a:solidFill>
                <a:latin typeface="Calibri" panose="020F0502020204030204" pitchFamily="34" charset="0"/>
              </a:defRPr>
            </a:lvl5pPr>
            <a:lvl6pPr marL="2536825" indent="-230188" defTabSz="457200" eaLnBrk="0" fontAlgn="base" hangingPunct="0">
              <a:spcBef>
                <a:spcPct val="30000"/>
              </a:spcBef>
              <a:spcAft>
                <a:spcPct val="0"/>
              </a:spcAft>
              <a:defRPr sz="1200">
                <a:solidFill>
                  <a:schemeClr val="tx1"/>
                </a:solidFill>
                <a:latin typeface="Calibri" panose="020F0502020204030204" pitchFamily="34" charset="0"/>
              </a:defRPr>
            </a:lvl6pPr>
            <a:lvl7pPr marL="2994025" indent="-230188" defTabSz="457200" eaLnBrk="0" fontAlgn="base" hangingPunct="0">
              <a:spcBef>
                <a:spcPct val="30000"/>
              </a:spcBef>
              <a:spcAft>
                <a:spcPct val="0"/>
              </a:spcAft>
              <a:defRPr sz="1200">
                <a:solidFill>
                  <a:schemeClr val="tx1"/>
                </a:solidFill>
                <a:latin typeface="Calibri" panose="020F0502020204030204" pitchFamily="34" charset="0"/>
              </a:defRPr>
            </a:lvl7pPr>
            <a:lvl8pPr marL="3451225" indent="-230188" defTabSz="457200" eaLnBrk="0" fontAlgn="base" hangingPunct="0">
              <a:spcBef>
                <a:spcPct val="30000"/>
              </a:spcBef>
              <a:spcAft>
                <a:spcPct val="0"/>
              </a:spcAft>
              <a:defRPr sz="1200">
                <a:solidFill>
                  <a:schemeClr val="tx1"/>
                </a:solidFill>
                <a:latin typeface="Calibri" panose="020F0502020204030204" pitchFamily="34" charset="0"/>
              </a:defRPr>
            </a:lvl8pPr>
            <a:lvl9pPr marL="3908425" indent="-230188"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buFontTx/>
              <a:buNone/>
            </a:pPr>
            <a:fld id="{286D8C71-F4A3-468B-8625-BDEFEC22132F}" type="slidenum">
              <a:rPr lang="en-US" altLang="en-US" smtClean="0">
                <a:latin typeface="Times New Roman" panose="02020603050405020304" pitchFamily="18" charset="0"/>
              </a:rPr>
              <a:pPr fontAlgn="base">
                <a:spcBef>
                  <a:spcPct val="0"/>
                </a:spcBef>
                <a:spcAft>
                  <a:spcPct val="0"/>
                </a:spcAft>
                <a:buFontTx/>
                <a:buNone/>
              </a:pPr>
              <a:t>15</a:t>
            </a:fld>
            <a:endParaRPr lang="en-US" altLang="en-US">
              <a:latin typeface="Times New Roman" panose="02020603050405020304" pitchFamily="18" charset="0"/>
            </a:endParaRPr>
          </a:p>
        </p:txBody>
      </p:sp>
      <p:sp>
        <p:nvSpPr>
          <p:cNvPr id="28675" name="Rectangle 2">
            <a:extLst>
              <a:ext uri="{FF2B5EF4-FFF2-40B4-BE49-F238E27FC236}">
                <a16:creationId xmlns:a16="http://schemas.microsoft.com/office/drawing/2014/main" id="{C4FCB28F-95D8-41E6-BDD2-722DA0BCD470}"/>
              </a:ext>
            </a:extLst>
          </p:cNvPr>
          <p:cNvSpPr>
            <a:spLocks noGrp="1" noRot="1" noChangeAspect="1" noChangeArrowheads="1" noTextEdit="1"/>
          </p:cNvSpPr>
          <p:nvPr>
            <p:ph type="sldImg"/>
          </p:nvPr>
        </p:nvSpPr>
        <p:spPr/>
      </p:sp>
      <p:sp>
        <p:nvSpPr>
          <p:cNvPr id="28676" name="Rectangle 3">
            <a:extLst>
              <a:ext uri="{FF2B5EF4-FFF2-40B4-BE49-F238E27FC236}">
                <a16:creationId xmlns:a16="http://schemas.microsoft.com/office/drawing/2014/main" id="{A914C910-2BFA-4AE4-A9DB-C94878DFAAAE}"/>
              </a:ext>
            </a:extLst>
          </p:cNvPr>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000">
                <a:latin typeface="Arial" panose="020B0604020202020204" pitchFamily="34" charset="0"/>
                <a:cs typeface="Arial" panose="020B0604020202020204" pitchFamily="34" charset="0"/>
              </a:rPr>
              <a:t>Once you think you have encountered human trafficking, there are other key factors you’ll need to consider when identifying potential victims and distinguishing them from the real criminals – their traffickers.</a:t>
            </a:r>
          </a:p>
          <a:p>
            <a:pPr eaLnBrk="1" hangingPunct="1">
              <a:buFontTx/>
              <a:buChar char="•"/>
            </a:pPr>
            <a:r>
              <a:rPr lang="en-US" altLang="en-US" sz="1000">
                <a:latin typeface="Arial" panose="020B0604020202020204" pitchFamily="34" charset="0"/>
                <a:cs typeface="Times New Roman" panose="02020603050405020304" pitchFamily="18" charset="0"/>
              </a:rPr>
              <a:t>A person who is trafficked may look like anyone you encounter at a crime scene, but sensitively asking the right questions and looking for small clues will help you identify those people who have been fraudulently induced, forced or coerced into a life of sexual exploitation or forced labor.  Look for the following clues:  [Refer to list of clues on the slide]</a:t>
            </a:r>
          </a:p>
          <a:p>
            <a:pPr eaLnBrk="1" hangingPunct="1">
              <a:buFontTx/>
              <a:buChar char="•"/>
            </a:pPr>
            <a:r>
              <a:rPr lang="en-US" altLang="en-US" sz="1000">
                <a:latin typeface="Arial" panose="020B0604020202020204" pitchFamily="34" charset="0"/>
                <a:cs typeface="Times New Roman" panose="02020603050405020304" pitchFamily="18" charset="0"/>
              </a:rPr>
              <a:t>You should also take into consideration victims’ cultural and social background as these traits will impact the way victims should be managed as witnesses, as well as the way the investigation of their cases is carried out.</a:t>
            </a:r>
          </a:p>
          <a:p>
            <a:pPr eaLnBrk="1" hangingPunct="1">
              <a:buFontTx/>
              <a:buChar char="•"/>
            </a:pPr>
            <a:r>
              <a:rPr lang="en-US" altLang="en-US" sz="1000">
                <a:latin typeface="Arial" panose="020B0604020202020204" pitchFamily="34" charset="0"/>
              </a:rPr>
              <a:t>Victims may not be able to communicate with you because of language or cultural barriers.</a:t>
            </a:r>
          </a:p>
          <a:p>
            <a:pPr eaLnBrk="1" hangingPunct="1">
              <a:buFontTx/>
              <a:buChar char="•"/>
            </a:pPr>
            <a:r>
              <a:rPr lang="en-US" altLang="en-US" sz="1000">
                <a:latin typeface="Arial" panose="020B0604020202020204" pitchFamily="34" charset="0"/>
              </a:rPr>
              <a:t>Victims often have a fear of being deported.</a:t>
            </a:r>
          </a:p>
          <a:p>
            <a:pPr eaLnBrk="1" hangingPunct="1">
              <a:buFontTx/>
              <a:buChar char="•"/>
            </a:pPr>
            <a:r>
              <a:rPr lang="en-US" altLang="en-US" sz="1000">
                <a:latin typeface="Arial" panose="020B0604020202020204" pitchFamily="34" charset="0"/>
              </a:rPr>
              <a:t>Victims may appear to you as a prostitute or a willing participant in the trafficker’s enterprise.</a:t>
            </a:r>
          </a:p>
          <a:p>
            <a:pPr eaLnBrk="1" hangingPunct="1">
              <a:buFontTx/>
              <a:buChar char="•"/>
            </a:pPr>
            <a:r>
              <a:rPr lang="en-US" altLang="en-US" sz="1000">
                <a:latin typeface="Arial" panose="020B0604020202020204" pitchFamily="34" charset="0"/>
              </a:rPr>
              <a:t>Victims frequently do not self-identify themselves as victims.</a:t>
            </a:r>
          </a:p>
          <a:p>
            <a:pPr eaLnBrk="1" hangingPunct="1">
              <a:buFontTx/>
              <a:buChar char="•"/>
            </a:pPr>
            <a:r>
              <a:rPr lang="en-US" altLang="en-US" sz="1000">
                <a:latin typeface="Arial" panose="020B0604020202020204" pitchFamily="34" charset="0"/>
              </a:rPr>
              <a:t>Victims may display an allegiance to their trafficker/employer.</a:t>
            </a:r>
          </a:p>
          <a:p>
            <a:pPr eaLnBrk="1" hangingPunct="1"/>
            <a:endParaRPr lang="en-US" altLang="en-US" sz="1000">
              <a:latin typeface="Arial" panose="020B0604020202020204" pitchFamily="34" charset="0"/>
            </a:endParaRPr>
          </a:p>
          <a:p>
            <a:pPr eaLnBrk="1" hangingPunct="1"/>
            <a:endParaRPr lang="en-US" altLang="en-US" sz="1000">
              <a:latin typeface="Arial" panose="020B0604020202020204" pitchFamily="34" charset="0"/>
              <a:cs typeface="Times New Roman" panose="02020603050405020304" pitchFamily="18" charset="0"/>
            </a:endParaRPr>
          </a:p>
          <a:p>
            <a:pPr eaLnBrk="1" hangingPunct="1"/>
            <a:endParaRPr lang="en-US" altLang="en-US" sz="1000">
              <a:latin typeface="Arial" panose="020B0604020202020204" pitchFamily="34" charset="0"/>
              <a:cs typeface="Times New Roman" panose="02020603050405020304" pitchFamily="18" charset="0"/>
            </a:endParaRPr>
          </a:p>
          <a:p>
            <a:pPr eaLnBrk="1" hangingPunct="1"/>
            <a:endParaRPr lang="en-US" altLang="en-US" sz="1000">
              <a:latin typeface="Arial" panose="020B0604020202020204" pitchFamily="34" charset="0"/>
            </a:endParaRPr>
          </a:p>
        </p:txBody>
      </p:sp>
    </p:spTree>
    <p:extLst>
      <p:ext uri="{BB962C8B-B14F-4D97-AF65-F5344CB8AC3E}">
        <p14:creationId xmlns:p14="http://schemas.microsoft.com/office/powerpoint/2010/main" val="1598455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9F6C4E29-8036-4896-B007-E87DB291D332}"/>
              </a:ext>
            </a:extLst>
          </p:cNvPr>
          <p:cNvSpPr>
            <a:spLocks noGrp="1" noRot="1" noChangeAspect="1" noChangeArrowheads="1" noTextEdit="1"/>
          </p:cNvSpPr>
          <p:nvPr>
            <p:ph type="sldImg"/>
          </p:nvPr>
        </p:nvSpPr>
        <p:spPr>
          <a:xfrm>
            <a:off x="296863" y="685800"/>
            <a:ext cx="6199187" cy="3487738"/>
          </a:xfrm>
        </p:spPr>
      </p:sp>
      <p:sp>
        <p:nvSpPr>
          <p:cNvPr id="50179" name="Rectangle 3">
            <a:extLst>
              <a:ext uri="{FF2B5EF4-FFF2-40B4-BE49-F238E27FC236}">
                <a16:creationId xmlns:a16="http://schemas.microsoft.com/office/drawing/2014/main" id="{2DCC2FF6-C2D3-4DBA-80CC-6F0606B89A17}"/>
              </a:ext>
            </a:extLst>
          </p:cNvPr>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000" dirty="0">
                <a:latin typeface="Arial" panose="020B0604020202020204" pitchFamily="34" charset="0"/>
              </a:rPr>
              <a:t>The first step in providing assistance to trafficking victims is to call the Trafficking Information and Referral hotline.  </a:t>
            </a:r>
            <a:r>
              <a:rPr lang="en-US" altLang="en-US" sz="1000" b="1" i="1" dirty="0">
                <a:latin typeface="Arial" panose="020B0604020202020204" pitchFamily="34" charset="0"/>
              </a:rPr>
              <a:t>However, if the victim is at risk for imminent harm, first call the local police.</a:t>
            </a:r>
          </a:p>
          <a:p>
            <a:endParaRPr lang="en-US" altLang="en-US" sz="1000" b="1" i="1" dirty="0">
              <a:latin typeface="Arial" panose="020B0604020202020204" pitchFamily="34" charset="0"/>
            </a:endParaRPr>
          </a:p>
          <a:p>
            <a:r>
              <a:rPr lang="en-US" altLang="en-US" sz="1000" dirty="0">
                <a:latin typeface="Arial" panose="020B0604020202020204" pitchFamily="34" charset="0"/>
                <a:cs typeface="Times New Roman" panose="02020603050405020304" pitchFamily="18" charset="0"/>
              </a:rPr>
              <a:t>This hotline will help you determine if you have encountered victims of human trafficking, will identify local resources available in your community to help victims, and will help you coordinate with local social service organizations to help protect and serve victims so they can begin the process of restoring their lives.</a:t>
            </a:r>
          </a:p>
          <a:p>
            <a:endParaRPr lang="en-US" altLang="en-US" sz="1000" dirty="0">
              <a:latin typeface="Arial" panose="020B0604020202020204" pitchFamily="34" charset="0"/>
            </a:endParaRPr>
          </a:p>
          <a:p>
            <a:r>
              <a:rPr lang="en-US" altLang="en-US" sz="1000" dirty="0">
                <a:latin typeface="Arial" panose="020B0604020202020204" pitchFamily="34" charset="0"/>
                <a:cs typeface="Courier New" panose="02070309020205020404" pitchFamily="49" charset="0"/>
              </a:rPr>
              <a:t>Victims of human trafficking who are non-U.S. citizens are eligible to receive a special visa and benefits and services through the Trafficking Victims Protection Act to the same extent as refugees.  Victims who are U.S. citizens are already eligible</a:t>
            </a:r>
            <a:r>
              <a:rPr lang="en-US" altLang="en-US" sz="1000" dirty="0">
                <a:latin typeface="Arial" panose="020B0604020202020204" pitchFamily="34" charset="0"/>
                <a:cs typeface="Times New Roman" panose="02020603050405020304" pitchFamily="18" charset="0"/>
              </a:rPr>
              <a:t> </a:t>
            </a:r>
            <a:r>
              <a:rPr lang="en-US" altLang="en-US" sz="1000" dirty="0">
                <a:latin typeface="Arial" panose="020B0604020202020204" pitchFamily="34" charset="0"/>
              </a:rPr>
              <a:t>to receive many of these benefits. </a:t>
            </a:r>
          </a:p>
          <a:p>
            <a:endParaRPr lang="en-US" altLang="en-US" sz="1000" dirty="0">
              <a:latin typeface="Arial" panose="020B0604020202020204" pitchFamily="34" charset="0"/>
            </a:endParaRPr>
          </a:p>
          <a:p>
            <a:endParaRPr lang="en-US" altLang="en-US" sz="1000" dirty="0">
              <a:latin typeface="Arial" panose="020B0604020202020204" pitchFamily="34" charset="0"/>
            </a:endParaRPr>
          </a:p>
          <a:p>
            <a:endParaRPr lang="en-US" altLang="en-US" sz="1000" dirty="0">
              <a:latin typeface="Arial" panose="020B0604020202020204" pitchFamily="34" charset="0"/>
            </a:endParaRPr>
          </a:p>
        </p:txBody>
      </p:sp>
    </p:spTree>
    <p:extLst>
      <p:ext uri="{BB962C8B-B14F-4D97-AF65-F5344CB8AC3E}">
        <p14:creationId xmlns:p14="http://schemas.microsoft.com/office/powerpoint/2010/main" val="15559392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emf"/><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emf"/><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6/24/2021</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9E57DC2-970A-4B3E-BB1C-7A09969E49DF}" type="slidenum">
              <a:rPr lang="en-US" smtClean="0"/>
              <a:pPr/>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pic>
        <p:nvPicPr>
          <p:cNvPr id="8" name="Picture 7" descr="A yellow and black text&#10;&#10;Description generated with high confidence">
            <a:extLst>
              <a:ext uri="{FF2B5EF4-FFF2-40B4-BE49-F238E27FC236}">
                <a16:creationId xmlns:a16="http://schemas.microsoft.com/office/drawing/2014/main" id="{4C9A21B9-6C47-40D9-9E42-7F922394CD98}"/>
              </a:ext>
            </a:extLst>
          </p:cNvPr>
          <p:cNvPicPr>
            <a:picLocks noChangeAspect="1"/>
          </p:cNvPicPr>
          <p:nvPr userDrawn="1"/>
        </p:nvPicPr>
        <p:blipFill>
          <a:blip r:embed="rId3"/>
          <a:stretch>
            <a:fillRect/>
          </a:stretch>
        </p:blipFill>
        <p:spPr>
          <a:xfrm>
            <a:off x="11232809" y="6236885"/>
            <a:ext cx="644878" cy="583615"/>
          </a:xfrm>
          <a:prstGeom prst="rect">
            <a:avLst/>
          </a:prstGeom>
        </p:spPr>
      </p:pic>
      <p:pic>
        <p:nvPicPr>
          <p:cNvPr id="9" name="Picture 8" descr="A picture containing object&#10;&#10;Description generated with high confidence">
            <a:extLst>
              <a:ext uri="{FF2B5EF4-FFF2-40B4-BE49-F238E27FC236}">
                <a16:creationId xmlns:a16="http://schemas.microsoft.com/office/drawing/2014/main" id="{8E4235BA-2381-411A-A15E-D468986E4E6F}"/>
              </a:ext>
            </a:extLst>
          </p:cNvPr>
          <p:cNvPicPr>
            <a:picLocks noChangeAspect="1"/>
          </p:cNvPicPr>
          <p:nvPr userDrawn="1"/>
        </p:nvPicPr>
        <p:blipFill>
          <a:blip r:embed="rId4"/>
          <a:stretch>
            <a:fillRect/>
          </a:stretch>
        </p:blipFill>
        <p:spPr>
          <a:xfrm>
            <a:off x="314313" y="6328554"/>
            <a:ext cx="1215087" cy="400278"/>
          </a:xfrm>
          <a:prstGeom prst="rect">
            <a:avLst/>
          </a:prstGeom>
        </p:spPr>
      </p:pic>
    </p:spTree>
    <p:extLst>
      <p:ext uri="{BB962C8B-B14F-4D97-AF65-F5344CB8AC3E}">
        <p14:creationId xmlns:p14="http://schemas.microsoft.com/office/powerpoint/2010/main" val="1636571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011487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41310912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6/24/2021</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9E57DC2-970A-4B3E-BB1C-7A09969E49DF}" type="slidenum">
              <a:rPr lang="en-US" smtClean="0"/>
              <a:pPr/>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pic>
        <p:nvPicPr>
          <p:cNvPr id="8" name="Picture 7" descr="A yellow and black text&#10;&#10;Description generated with high confidence">
            <a:extLst>
              <a:ext uri="{FF2B5EF4-FFF2-40B4-BE49-F238E27FC236}">
                <a16:creationId xmlns:a16="http://schemas.microsoft.com/office/drawing/2014/main" id="{EDE6FEFF-A994-491D-B6A8-877E81374AF8}"/>
              </a:ext>
            </a:extLst>
          </p:cNvPr>
          <p:cNvPicPr>
            <a:picLocks noChangeAspect="1"/>
          </p:cNvPicPr>
          <p:nvPr userDrawn="1"/>
        </p:nvPicPr>
        <p:blipFill>
          <a:blip r:embed="rId3"/>
          <a:stretch>
            <a:fillRect/>
          </a:stretch>
        </p:blipFill>
        <p:spPr>
          <a:xfrm>
            <a:off x="11400906" y="6252995"/>
            <a:ext cx="598300" cy="541461"/>
          </a:xfrm>
          <a:prstGeom prst="rect">
            <a:avLst/>
          </a:prstGeom>
        </p:spPr>
      </p:pic>
      <p:pic>
        <p:nvPicPr>
          <p:cNvPr id="9" name="Picture 8" descr="A picture containing object&#10;&#10;Description generated with high confidence">
            <a:extLst>
              <a:ext uri="{FF2B5EF4-FFF2-40B4-BE49-F238E27FC236}">
                <a16:creationId xmlns:a16="http://schemas.microsoft.com/office/drawing/2014/main" id="{687E91A9-90B8-435D-B333-1C0DA2E991CC}"/>
              </a:ext>
            </a:extLst>
          </p:cNvPr>
          <p:cNvPicPr>
            <a:picLocks noChangeAspect="1"/>
          </p:cNvPicPr>
          <p:nvPr userDrawn="1"/>
        </p:nvPicPr>
        <p:blipFill>
          <a:blip r:embed="rId4"/>
          <a:stretch>
            <a:fillRect/>
          </a:stretch>
        </p:blipFill>
        <p:spPr>
          <a:xfrm>
            <a:off x="187145" y="6286417"/>
            <a:ext cx="1360941" cy="448325"/>
          </a:xfrm>
          <a:prstGeom prst="rect">
            <a:avLst/>
          </a:prstGeom>
        </p:spPr>
      </p:pic>
    </p:spTree>
    <p:extLst>
      <p:ext uri="{BB962C8B-B14F-4D97-AF65-F5344CB8AC3E}">
        <p14:creationId xmlns:p14="http://schemas.microsoft.com/office/powerpoint/2010/main" val="27081562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87DE6118-2437-4B30-8E3C-4D2BE6020583}" type="datetimeFigureOut">
              <a:rPr lang="en-US" smtClean="0"/>
              <a:t>6/24/2021</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pic>
        <p:nvPicPr>
          <p:cNvPr id="8" name="Picture 7" descr="A yellow and black text&#10;&#10;Description generated with high confidence">
            <a:extLst>
              <a:ext uri="{FF2B5EF4-FFF2-40B4-BE49-F238E27FC236}">
                <a16:creationId xmlns:a16="http://schemas.microsoft.com/office/drawing/2014/main" id="{19B3D320-D454-4A08-984A-77E101D7705D}"/>
              </a:ext>
            </a:extLst>
          </p:cNvPr>
          <p:cNvPicPr>
            <a:picLocks noChangeAspect="1"/>
          </p:cNvPicPr>
          <p:nvPr userDrawn="1"/>
        </p:nvPicPr>
        <p:blipFill>
          <a:blip r:embed="rId3"/>
          <a:stretch>
            <a:fillRect/>
          </a:stretch>
        </p:blipFill>
        <p:spPr>
          <a:xfrm>
            <a:off x="11355211" y="6262426"/>
            <a:ext cx="588433" cy="532532"/>
          </a:xfrm>
          <a:prstGeom prst="rect">
            <a:avLst/>
          </a:prstGeom>
        </p:spPr>
      </p:pic>
      <p:pic>
        <p:nvPicPr>
          <p:cNvPr id="9" name="Picture 8" descr="A picture containing object&#10;&#10;Description generated with high confidence">
            <a:extLst>
              <a:ext uri="{FF2B5EF4-FFF2-40B4-BE49-F238E27FC236}">
                <a16:creationId xmlns:a16="http://schemas.microsoft.com/office/drawing/2014/main" id="{0665C5D5-AAA6-4F10-B91A-938F54638944}"/>
              </a:ext>
            </a:extLst>
          </p:cNvPr>
          <p:cNvPicPr>
            <a:picLocks noChangeAspect="1"/>
          </p:cNvPicPr>
          <p:nvPr userDrawn="1"/>
        </p:nvPicPr>
        <p:blipFill>
          <a:blip r:embed="rId4"/>
          <a:stretch>
            <a:fillRect/>
          </a:stretch>
        </p:blipFill>
        <p:spPr>
          <a:xfrm>
            <a:off x="248356" y="6262426"/>
            <a:ext cx="1264356" cy="416509"/>
          </a:xfrm>
          <a:prstGeom prst="rect">
            <a:avLst/>
          </a:prstGeom>
        </p:spPr>
      </p:pic>
    </p:spTree>
    <p:extLst>
      <p:ext uri="{BB962C8B-B14F-4D97-AF65-F5344CB8AC3E}">
        <p14:creationId xmlns:p14="http://schemas.microsoft.com/office/powerpoint/2010/main" val="8032004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946765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6/24/2021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507781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6/24/2021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3576005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6/24/2021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8141711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6/24/2021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pic>
        <p:nvPicPr>
          <p:cNvPr id="5" name="Picture 4" descr="A picture containing object&#10;&#10;Description generated with high confidence">
            <a:extLst>
              <a:ext uri="{FF2B5EF4-FFF2-40B4-BE49-F238E27FC236}">
                <a16:creationId xmlns:a16="http://schemas.microsoft.com/office/drawing/2014/main" id="{36008F0A-D1F1-4A98-9784-8404C42F49CE}"/>
              </a:ext>
            </a:extLst>
          </p:cNvPr>
          <p:cNvPicPr>
            <a:picLocks noChangeAspect="1"/>
          </p:cNvPicPr>
          <p:nvPr userDrawn="1"/>
        </p:nvPicPr>
        <p:blipFill>
          <a:blip r:embed="rId2"/>
          <a:stretch>
            <a:fillRect/>
          </a:stretch>
        </p:blipFill>
        <p:spPr>
          <a:xfrm>
            <a:off x="228829" y="6296054"/>
            <a:ext cx="1248279" cy="411212"/>
          </a:xfrm>
          <a:prstGeom prst="rect">
            <a:avLst/>
          </a:prstGeom>
        </p:spPr>
      </p:pic>
      <p:pic>
        <p:nvPicPr>
          <p:cNvPr id="6" name="Picture 5" descr="A yellow and black text&#10;&#10;Description generated with high confidence">
            <a:extLst>
              <a:ext uri="{FF2B5EF4-FFF2-40B4-BE49-F238E27FC236}">
                <a16:creationId xmlns:a16="http://schemas.microsoft.com/office/drawing/2014/main" id="{13668AE2-ECC0-4AD0-B1F5-209CEF100EA5}"/>
              </a:ext>
            </a:extLst>
          </p:cNvPr>
          <p:cNvPicPr>
            <a:picLocks noChangeAspect="1"/>
          </p:cNvPicPr>
          <p:nvPr userDrawn="1"/>
        </p:nvPicPr>
        <p:blipFill>
          <a:blip r:embed="rId3"/>
          <a:stretch>
            <a:fillRect/>
          </a:stretch>
        </p:blipFill>
        <p:spPr>
          <a:xfrm>
            <a:off x="11377946" y="6231704"/>
            <a:ext cx="585225" cy="529628"/>
          </a:xfrm>
          <a:prstGeom prst="rect">
            <a:avLst/>
          </a:prstGeom>
        </p:spPr>
      </p:pic>
    </p:spTree>
    <p:extLst>
      <p:ext uri="{BB962C8B-B14F-4D97-AF65-F5344CB8AC3E}">
        <p14:creationId xmlns:p14="http://schemas.microsoft.com/office/powerpoint/2010/main" val="34480948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6/24/2021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24623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87DE6118-2437-4B30-8E3C-4D2BE6020583}" type="datetimeFigureOut">
              <a:rPr lang="en-US" smtClean="0"/>
              <a:t>6/24/2021</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pic>
        <p:nvPicPr>
          <p:cNvPr id="8" name="Picture 7" descr="A yellow and black text&#10;&#10;Description generated with high confidence">
            <a:extLst>
              <a:ext uri="{FF2B5EF4-FFF2-40B4-BE49-F238E27FC236}">
                <a16:creationId xmlns:a16="http://schemas.microsoft.com/office/drawing/2014/main" id="{EE181E29-B1CA-4341-B093-3BCC0C25D3AF}"/>
              </a:ext>
            </a:extLst>
          </p:cNvPr>
          <p:cNvPicPr>
            <a:picLocks noChangeAspect="1"/>
          </p:cNvPicPr>
          <p:nvPr userDrawn="1"/>
        </p:nvPicPr>
        <p:blipFill>
          <a:blip r:embed="rId3"/>
          <a:stretch>
            <a:fillRect/>
          </a:stretch>
        </p:blipFill>
        <p:spPr>
          <a:xfrm>
            <a:off x="11355211" y="6262426"/>
            <a:ext cx="588433" cy="532532"/>
          </a:xfrm>
          <a:prstGeom prst="rect">
            <a:avLst/>
          </a:prstGeom>
        </p:spPr>
      </p:pic>
      <p:pic>
        <p:nvPicPr>
          <p:cNvPr id="9" name="Picture 8" descr="A picture containing object&#10;&#10;Description generated with high confidence">
            <a:extLst>
              <a:ext uri="{FF2B5EF4-FFF2-40B4-BE49-F238E27FC236}">
                <a16:creationId xmlns:a16="http://schemas.microsoft.com/office/drawing/2014/main" id="{AAC65D04-C520-4023-91A0-3EECC8DB79E7}"/>
              </a:ext>
            </a:extLst>
          </p:cNvPr>
          <p:cNvPicPr>
            <a:picLocks noChangeAspect="1"/>
          </p:cNvPicPr>
          <p:nvPr userDrawn="1"/>
        </p:nvPicPr>
        <p:blipFill>
          <a:blip r:embed="rId4"/>
          <a:stretch>
            <a:fillRect/>
          </a:stretch>
        </p:blipFill>
        <p:spPr>
          <a:xfrm>
            <a:off x="327378" y="6320438"/>
            <a:ext cx="1264356" cy="416509"/>
          </a:xfrm>
          <a:prstGeom prst="rect">
            <a:avLst/>
          </a:prstGeom>
        </p:spPr>
      </p:pic>
    </p:spTree>
    <p:extLst>
      <p:ext uri="{BB962C8B-B14F-4D97-AF65-F5344CB8AC3E}">
        <p14:creationId xmlns:p14="http://schemas.microsoft.com/office/powerpoint/2010/main" val="2439840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87DE6118-2437-4B30-8E3C-4D2BE6020583}" type="datetimeFigureOut">
              <a:rPr lang="en-US" smtClean="0"/>
              <a:pPr/>
              <a:t>6/24/2021</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9E57DC2-970A-4B3E-BB1C-7A09969E49DF}" type="slidenum">
              <a:rPr lang="en-US" smtClean="0"/>
              <a:pPr/>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1977213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8296366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21489853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1"/>
        <p:cNvGrpSpPr/>
        <p:nvPr/>
      </p:nvGrpSpPr>
      <p:grpSpPr>
        <a:xfrm>
          <a:off x="0" y="0"/>
          <a:ext cx="0" cy="0"/>
          <a:chOff x="0" y="0"/>
          <a:chExt cx="0" cy="0"/>
        </a:xfrm>
      </p:grpSpPr>
      <p:sp>
        <p:nvSpPr>
          <p:cNvPr id="24" name="Google Shape;24;p4"/>
          <p:cNvSpPr txBox="1">
            <a:spLocks noGrp="1"/>
          </p:cNvSpPr>
          <p:nvPr>
            <p:ph type="title"/>
          </p:nvPr>
        </p:nvSpPr>
        <p:spPr>
          <a:xfrm>
            <a:off x="415600" y="496967"/>
            <a:ext cx="11360800" cy="860000"/>
          </a:xfrm>
          <a:prstGeom prst="rect">
            <a:avLst/>
          </a:prstGeom>
        </p:spPr>
        <p:txBody>
          <a:bodyPr spcFirstLastPara="1" wrap="square" lIns="91425" tIns="91425" rIns="91425" bIns="91425" anchor="t"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5" name="Google Shape;25;p4"/>
          <p:cNvSpPr txBox="1">
            <a:spLocks noGrp="1"/>
          </p:cNvSpPr>
          <p:nvPr>
            <p:ph type="body" idx="1"/>
          </p:nvPr>
        </p:nvSpPr>
        <p:spPr>
          <a:xfrm>
            <a:off x="415600" y="1890400"/>
            <a:ext cx="11360800" cy="42012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26" name="Google Shape;26;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245824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602548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6/24/2021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298747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6/24/2021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750361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6/24/2021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13029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6/24/2021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45753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6/24/2021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587836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87DE6118-2437-4B30-8E3C-4D2BE6020583}" type="datetimeFigureOut">
              <a:rPr lang="en-US" smtClean="0"/>
              <a:pPr/>
              <a:t>6/24/2021</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9E57DC2-970A-4B3E-BB1C-7A09969E49DF}" type="slidenum">
              <a:rPr lang="en-US" smtClean="0"/>
              <a:pPr/>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2645279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87DE6118-2437-4B30-8E3C-4D2BE6020583}" type="datetimeFigureOut">
              <a:rPr lang="en-US" smtClean="0"/>
              <a:pPr/>
              <a:t>6/24/2021</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070715358"/>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87DE6118-2437-4B30-8E3C-4D2BE6020583}" type="datetimeFigureOut">
              <a:rPr lang="en-US" smtClean="0"/>
              <a:pPr/>
              <a:t>6/24/2021</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705191186"/>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www.acf.hhs.gov/trafficking"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mailto:Javier.Acevedo@umos.org" TargetMode="External"/><Relationship Id="rId2" Type="http://schemas.openxmlformats.org/officeDocument/2006/relationships/hyperlink" Target="mailto:Mariana.Rodriguez@umos.org" TargetMode="External"/><Relationship Id="rId1" Type="http://schemas.openxmlformats.org/officeDocument/2006/relationships/slideLayout" Target="../slideLayouts/slideLayout7.xml"/><Relationship Id="rId4" Type="http://schemas.openxmlformats.org/officeDocument/2006/relationships/hyperlink" Target="mailto:Darwin.Borrely@umos.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E3959-8502-44AC-B502-DF0831D48BCB}"/>
              </a:ext>
            </a:extLst>
          </p:cNvPr>
          <p:cNvSpPr>
            <a:spLocks noGrp="1"/>
          </p:cNvSpPr>
          <p:nvPr>
            <p:ph type="ctrTitle" idx="4294967295"/>
          </p:nvPr>
        </p:nvSpPr>
        <p:spPr>
          <a:xfrm>
            <a:off x="896936" y="2883878"/>
            <a:ext cx="10398125" cy="1509713"/>
          </a:xfrm>
        </p:spPr>
        <p:txBody>
          <a:bodyPr>
            <a:noAutofit/>
          </a:bodyPr>
          <a:lstStyle/>
          <a:p>
            <a:pPr algn="ctr">
              <a:lnSpc>
                <a:spcPct val="150000"/>
              </a:lnSpc>
            </a:pPr>
            <a:r>
              <a:rPr lang="en-US" altLang="es-PR" sz="2000" b="1" dirty="0">
                <a:solidFill>
                  <a:schemeClr val="tx1"/>
                </a:solidFill>
                <a:latin typeface="Cambria" panose="02040503050406030204" pitchFamily="18" charset="0"/>
              </a:rPr>
              <a:t>UMOS, LATINA RESOURCE CENTER</a:t>
            </a:r>
            <a:br>
              <a:rPr lang="en-US" sz="2000" dirty="0">
                <a:latin typeface="Cambria" panose="02040503050406030204" pitchFamily="18" charset="0"/>
              </a:rPr>
            </a:br>
            <a:r>
              <a:rPr lang="en-US" sz="2000" dirty="0">
                <a:latin typeface="Cambria" panose="02040503050406030204" pitchFamily="18" charset="0"/>
              </a:rPr>
              <a:t>WISCONSIN REGIONAL ANTI-HUMAN TRAFFICKING PROGRAM</a:t>
            </a:r>
            <a:br>
              <a:rPr lang="en-US" sz="2000" dirty="0">
                <a:latin typeface="Cambria" panose="02040503050406030204" pitchFamily="18" charset="0"/>
              </a:rPr>
            </a:br>
            <a:r>
              <a:rPr lang="en-US" sz="2000" dirty="0">
                <a:latin typeface="Cambria" panose="02040503050406030204" pitchFamily="18" charset="0"/>
              </a:rPr>
              <a:t>Labor Trafficking </a:t>
            </a:r>
            <a:br>
              <a:rPr lang="en-US" sz="2000" dirty="0">
                <a:latin typeface="Cambria" panose="02040503050406030204" pitchFamily="18" charset="0"/>
              </a:rPr>
            </a:br>
            <a:r>
              <a:rPr lang="en-US" sz="2000" b="1" dirty="0">
                <a:latin typeface="Cambria" panose="02040503050406030204" pitchFamily="18" charset="0"/>
              </a:rPr>
              <a:t>Date: </a:t>
            </a:r>
            <a:r>
              <a:rPr lang="en-US" sz="2000" dirty="0">
                <a:latin typeface="Cambria" panose="02040503050406030204" pitchFamily="18" charset="0"/>
              </a:rPr>
              <a:t>06/24/2021  </a:t>
            </a:r>
            <a:r>
              <a:rPr lang="en-US" sz="2000" b="1" dirty="0">
                <a:latin typeface="Cambria" panose="02040503050406030204" pitchFamily="18" charset="0"/>
              </a:rPr>
              <a:t>Time:</a:t>
            </a:r>
            <a:r>
              <a:rPr lang="en-US" sz="2000" dirty="0">
                <a:latin typeface="Cambria" panose="02040503050406030204" pitchFamily="18" charset="0"/>
              </a:rPr>
              <a:t> 10:50-11:30AM</a:t>
            </a:r>
            <a:br>
              <a:rPr lang="en-US" sz="2000" b="1" dirty="0">
                <a:latin typeface="Cambria" panose="02040503050406030204" pitchFamily="18" charset="0"/>
              </a:rPr>
            </a:br>
            <a:r>
              <a:rPr lang="en-US" sz="2000" b="1" dirty="0">
                <a:latin typeface="Cambria" panose="02040503050406030204" pitchFamily="18" charset="0"/>
              </a:rPr>
              <a:t>Joint Enforcement Task Force on Payroll Fraud and Worker Misclassification</a:t>
            </a:r>
            <a:br>
              <a:rPr lang="en-US" sz="2000" dirty="0">
                <a:latin typeface="Cambria" panose="02040503050406030204" pitchFamily="18" charset="0"/>
              </a:rPr>
            </a:br>
            <a:r>
              <a:rPr lang="en-US" sz="2000" dirty="0">
                <a:latin typeface="Cambria" panose="02040503050406030204" pitchFamily="18" charset="0"/>
              </a:rPr>
              <a:t>Presenter: Mariana Rodriguez-Director, UMOS, Latina Resource Center</a:t>
            </a:r>
            <a:br>
              <a:rPr lang="en-US" sz="2000" dirty="0">
                <a:latin typeface="Cambria" panose="02040503050406030204" pitchFamily="18" charset="0"/>
              </a:rPr>
            </a:br>
            <a:r>
              <a:rPr lang="en-US" sz="2000" dirty="0">
                <a:latin typeface="Cambria" panose="02040503050406030204" pitchFamily="18" charset="0"/>
              </a:rPr>
              <a:t>Presenter: Javier Acevedo-Lead Victim Advocate </a:t>
            </a:r>
            <a:br>
              <a:rPr lang="en-US" sz="2000" dirty="0">
                <a:latin typeface="Cambria" panose="02040503050406030204" pitchFamily="18" charset="0"/>
              </a:rPr>
            </a:br>
            <a:br>
              <a:rPr lang="en-US" sz="2000" dirty="0">
                <a:latin typeface="Cambria" panose="02040503050406030204" pitchFamily="18" charset="0"/>
              </a:rPr>
            </a:br>
            <a:br>
              <a:rPr lang="en-US" sz="2000" dirty="0">
                <a:latin typeface="Cambria" panose="02040503050406030204" pitchFamily="18" charset="0"/>
              </a:rPr>
            </a:br>
            <a:endParaRPr lang="en-US" sz="2400" dirty="0">
              <a:latin typeface="Cambria" panose="02040503050406030204" pitchFamily="18" charset="0"/>
            </a:endParaRPr>
          </a:p>
        </p:txBody>
      </p:sp>
      <p:pic>
        <p:nvPicPr>
          <p:cNvPr id="5" name="Picture 4">
            <a:extLst>
              <a:ext uri="{FF2B5EF4-FFF2-40B4-BE49-F238E27FC236}">
                <a16:creationId xmlns:a16="http://schemas.microsoft.com/office/drawing/2014/main" id="{02EF0DF9-8E36-49FF-B3B2-E3FAD3DDBE8E}"/>
              </a:ext>
            </a:extLst>
          </p:cNvPr>
          <p:cNvPicPr>
            <a:picLocks noChangeAspect="1"/>
          </p:cNvPicPr>
          <p:nvPr/>
        </p:nvPicPr>
        <p:blipFill>
          <a:blip r:embed="rId3"/>
          <a:stretch>
            <a:fillRect/>
          </a:stretch>
        </p:blipFill>
        <p:spPr>
          <a:xfrm>
            <a:off x="4218096" y="105009"/>
            <a:ext cx="3755806" cy="2778869"/>
          </a:xfrm>
          <a:prstGeom prst="rect">
            <a:avLst/>
          </a:prstGeom>
        </p:spPr>
      </p:pic>
    </p:spTree>
    <p:extLst>
      <p:ext uri="{BB962C8B-B14F-4D97-AF65-F5344CB8AC3E}">
        <p14:creationId xmlns:p14="http://schemas.microsoft.com/office/powerpoint/2010/main" val="2243855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AEBC6-A89C-42B1-986E-78078098AD8C}"/>
              </a:ext>
            </a:extLst>
          </p:cNvPr>
          <p:cNvSpPr>
            <a:spLocks noGrp="1"/>
          </p:cNvSpPr>
          <p:nvPr>
            <p:ph type="title"/>
          </p:nvPr>
        </p:nvSpPr>
        <p:spPr>
          <a:xfrm>
            <a:off x="744359" y="1004740"/>
            <a:ext cx="10703282" cy="1017577"/>
          </a:xfrm>
        </p:spPr>
        <p:txBody>
          <a:bodyPr>
            <a:normAutofit/>
          </a:bodyPr>
          <a:lstStyle/>
          <a:p>
            <a:pPr algn="ctr"/>
            <a:r>
              <a:rPr lang="en-US" sz="3600" b="1" dirty="0">
                <a:effectLst>
                  <a:outerShdw blurRad="38100" dist="38100" dir="2700000" algn="tl">
                    <a:srgbClr val="000000">
                      <a:alpha val="43137"/>
                    </a:srgbClr>
                  </a:outerShdw>
                </a:effectLst>
                <a:latin typeface="Cambria" panose="02040503050406030204" pitchFamily="18" charset="0"/>
              </a:rPr>
              <a:t>TVPA 2000: FEDERAL DEFINITION</a:t>
            </a:r>
          </a:p>
        </p:txBody>
      </p:sp>
      <p:sp>
        <p:nvSpPr>
          <p:cNvPr id="3" name="Content Placeholder 2">
            <a:extLst>
              <a:ext uri="{FF2B5EF4-FFF2-40B4-BE49-F238E27FC236}">
                <a16:creationId xmlns:a16="http://schemas.microsoft.com/office/drawing/2014/main" id="{E6F7C9CE-B53C-4F5B-83CD-45BC0D4B5221}"/>
              </a:ext>
            </a:extLst>
          </p:cNvPr>
          <p:cNvSpPr>
            <a:spLocks noGrp="1"/>
          </p:cNvSpPr>
          <p:nvPr>
            <p:ph idx="1"/>
          </p:nvPr>
        </p:nvSpPr>
        <p:spPr>
          <a:xfrm>
            <a:off x="658404" y="1785251"/>
            <a:ext cx="10875192" cy="4248113"/>
          </a:xfrm>
        </p:spPr>
        <p:txBody>
          <a:bodyPr>
            <a:normAutofit/>
          </a:bodyPr>
          <a:lstStyle/>
          <a:p>
            <a:pPr marL="0" indent="0" algn="ctr">
              <a:buNone/>
            </a:pPr>
            <a:r>
              <a:rPr lang="en-US" sz="2400" dirty="0">
                <a:solidFill>
                  <a:schemeClr val="tx1"/>
                </a:solidFill>
                <a:latin typeface="Cambria" panose="02040503050406030204" pitchFamily="18" charset="0"/>
              </a:rPr>
              <a:t>As defined by the Trafficking Victims Protection Act of 2000:</a:t>
            </a:r>
          </a:p>
          <a:p>
            <a:endParaRPr lang="en-US" dirty="0">
              <a:solidFill>
                <a:schemeClr val="tx1"/>
              </a:solidFill>
              <a:latin typeface="Cambria" panose="02040503050406030204" pitchFamily="18" charset="0"/>
            </a:endParaRPr>
          </a:p>
          <a:p>
            <a:r>
              <a:rPr lang="en-US" b="1" i="1" dirty="0">
                <a:solidFill>
                  <a:schemeClr val="tx1"/>
                </a:solidFill>
                <a:latin typeface="Cambria" panose="02040503050406030204" pitchFamily="18" charset="0"/>
              </a:rPr>
              <a:t>Labor Trafficking: </a:t>
            </a:r>
            <a:r>
              <a:rPr lang="en-US" dirty="0">
                <a:solidFill>
                  <a:schemeClr val="tx1"/>
                </a:solidFill>
                <a:latin typeface="Cambria" panose="02040503050406030204" pitchFamily="18" charset="0"/>
              </a:rPr>
              <a:t>The recruitment, harboring, transportation, provision, or obtaining of a person for labor or services, through the use of force, fraud or coercion for the purpose of subjection to involuntary servitude, peonage, debt bondage, or slavery</a:t>
            </a:r>
          </a:p>
          <a:p>
            <a:endParaRPr lang="en-US" dirty="0"/>
          </a:p>
        </p:txBody>
      </p:sp>
    </p:spTree>
    <p:extLst>
      <p:ext uri="{BB962C8B-B14F-4D97-AF65-F5344CB8AC3E}">
        <p14:creationId xmlns:p14="http://schemas.microsoft.com/office/powerpoint/2010/main" val="926669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32526BB-2518-479C-B85E-7AABBE1AA2E4}"/>
              </a:ext>
            </a:extLst>
          </p:cNvPr>
          <p:cNvSpPr>
            <a:spLocks noGrp="1" noChangeArrowheads="1"/>
          </p:cNvSpPr>
          <p:nvPr>
            <p:ph type="title"/>
          </p:nvPr>
        </p:nvSpPr>
        <p:spPr>
          <a:xfrm>
            <a:off x="1255041" y="69037"/>
            <a:ext cx="10132827" cy="990600"/>
          </a:xfrm>
        </p:spPr>
        <p:txBody>
          <a:bodyPr>
            <a:normAutofit/>
          </a:bodyPr>
          <a:lstStyle/>
          <a:p>
            <a:pPr algn="ctr" eaLnBrk="1" hangingPunct="1"/>
            <a:r>
              <a:rPr lang="en-US" altLang="en-US" sz="3600" b="1" dirty="0">
                <a:effectLst>
                  <a:outerShdw blurRad="38100" dist="38100" dir="2700000" algn="tl">
                    <a:srgbClr val="000000">
                      <a:alpha val="43137"/>
                    </a:srgbClr>
                  </a:outerShdw>
                </a:effectLst>
                <a:latin typeface="Cambria" panose="02040503050406030204" pitchFamily="18" charset="0"/>
              </a:rPr>
              <a:t>HOW TVPA AFFECTS WHAT YOU DO</a:t>
            </a:r>
          </a:p>
        </p:txBody>
      </p:sp>
      <p:sp>
        <p:nvSpPr>
          <p:cNvPr id="15363" name="Rectangle 3">
            <a:extLst>
              <a:ext uri="{FF2B5EF4-FFF2-40B4-BE49-F238E27FC236}">
                <a16:creationId xmlns:a16="http://schemas.microsoft.com/office/drawing/2014/main" id="{F91C1672-72CD-4512-8133-2906AAF13AC5}"/>
              </a:ext>
            </a:extLst>
          </p:cNvPr>
          <p:cNvSpPr>
            <a:spLocks noGrp="1" noChangeArrowheads="1"/>
          </p:cNvSpPr>
          <p:nvPr>
            <p:ph idx="1"/>
          </p:nvPr>
        </p:nvSpPr>
        <p:spPr>
          <a:xfrm>
            <a:off x="462522" y="1059637"/>
            <a:ext cx="11266956" cy="4876800"/>
          </a:xfrm>
        </p:spPr>
        <p:txBody>
          <a:bodyPr>
            <a:normAutofit/>
          </a:bodyPr>
          <a:lstStyle/>
          <a:p>
            <a:pPr eaLnBrk="1" hangingPunct="1">
              <a:lnSpc>
                <a:spcPct val="90000"/>
              </a:lnSpc>
            </a:pPr>
            <a:r>
              <a:rPr lang="en-US" altLang="en-US" dirty="0">
                <a:solidFill>
                  <a:schemeClr val="tx1"/>
                </a:solidFill>
                <a:latin typeface="Cambria" panose="02040503050406030204" pitchFamily="18" charset="0"/>
              </a:rPr>
              <a:t>Creates new laws that criminalize trafficking regarding slavery, involuntary servitude, peonage or forced labor </a:t>
            </a:r>
          </a:p>
          <a:p>
            <a:pPr eaLnBrk="1" hangingPunct="1">
              <a:lnSpc>
                <a:spcPct val="90000"/>
              </a:lnSpc>
            </a:pPr>
            <a:r>
              <a:rPr lang="en-US" altLang="en-US" b="1" dirty="0">
                <a:solidFill>
                  <a:schemeClr val="tx1"/>
                </a:solidFill>
                <a:latin typeface="Cambria" panose="02040503050406030204" pitchFamily="18" charset="0"/>
              </a:rPr>
              <a:t>Permits prosecution where </a:t>
            </a:r>
            <a:r>
              <a:rPr lang="en-US" altLang="en-US" b="1" i="1" dirty="0">
                <a:solidFill>
                  <a:schemeClr val="tx1"/>
                </a:solidFill>
                <a:latin typeface="Cambria" panose="02040503050406030204" pitchFamily="18" charset="0"/>
              </a:rPr>
              <a:t>non-violent coercion was </a:t>
            </a:r>
            <a:r>
              <a:rPr lang="en-US" altLang="en-US" b="1" dirty="0">
                <a:solidFill>
                  <a:schemeClr val="tx1"/>
                </a:solidFill>
                <a:latin typeface="Cambria" panose="02040503050406030204" pitchFamily="18" charset="0"/>
              </a:rPr>
              <a:t>used to force victims to work in belief, they would be subject to serious harm </a:t>
            </a:r>
          </a:p>
          <a:p>
            <a:pPr eaLnBrk="1" hangingPunct="1">
              <a:lnSpc>
                <a:spcPct val="90000"/>
              </a:lnSpc>
            </a:pPr>
            <a:r>
              <a:rPr lang="en-US" altLang="en-US" dirty="0">
                <a:solidFill>
                  <a:schemeClr val="tx1"/>
                </a:solidFill>
                <a:latin typeface="Cambria" panose="02040503050406030204" pitchFamily="18" charset="0"/>
              </a:rPr>
              <a:t>Permits prosecution where victim's service compelled by confiscation of documents such as passports or birth certificates </a:t>
            </a:r>
          </a:p>
          <a:p>
            <a:pPr eaLnBrk="1" hangingPunct="1">
              <a:lnSpc>
                <a:spcPct val="90000"/>
              </a:lnSpc>
            </a:pPr>
            <a:r>
              <a:rPr lang="en-US" altLang="en-US" dirty="0">
                <a:solidFill>
                  <a:schemeClr val="tx1"/>
                </a:solidFill>
                <a:latin typeface="Cambria" panose="02040503050406030204" pitchFamily="18" charset="0"/>
              </a:rPr>
              <a:t>Increases prison terms for all slavery violations from 10 years to 20 years; adds life imprisonment where violation involves death, kidnapping, or sexual abuse of victim </a:t>
            </a:r>
          </a:p>
          <a:p>
            <a:pPr eaLnBrk="1" hangingPunct="1">
              <a:lnSpc>
                <a:spcPct val="90000"/>
              </a:lnSpc>
            </a:pPr>
            <a:r>
              <a:rPr lang="en-US" altLang="en-US" dirty="0">
                <a:solidFill>
                  <a:schemeClr val="tx1"/>
                </a:solidFill>
                <a:latin typeface="Cambria" panose="02040503050406030204" pitchFamily="18" charset="0"/>
              </a:rPr>
              <a:t>Requires courts to order restitution, forfeiture of assets upon conviction </a:t>
            </a:r>
          </a:p>
          <a:p>
            <a:pPr eaLnBrk="1" hangingPunct="1">
              <a:lnSpc>
                <a:spcPct val="90000"/>
              </a:lnSpc>
            </a:pPr>
            <a:r>
              <a:rPr lang="en-US" altLang="en-US" dirty="0">
                <a:solidFill>
                  <a:schemeClr val="tx1"/>
                </a:solidFill>
                <a:latin typeface="Cambria" panose="02040503050406030204" pitchFamily="18" charset="0"/>
              </a:rPr>
              <a:t>Enables victims to seek witness protection, other types of assistance </a:t>
            </a:r>
          </a:p>
          <a:p>
            <a:pPr eaLnBrk="1" hangingPunct="1">
              <a:lnSpc>
                <a:spcPct val="90000"/>
              </a:lnSpc>
            </a:pPr>
            <a:r>
              <a:rPr lang="en-US" altLang="en-US" dirty="0">
                <a:solidFill>
                  <a:schemeClr val="tx1"/>
                </a:solidFill>
                <a:latin typeface="Cambria" panose="02040503050406030204" pitchFamily="18" charset="0"/>
              </a:rPr>
              <a:t>Gives prosecutors and agents new tools to get legal immigration status for victims of trafficking during investigation, prosecution </a:t>
            </a:r>
          </a:p>
          <a:p>
            <a:pPr eaLnBrk="1" hangingPunct="1">
              <a:lnSpc>
                <a:spcPct val="90000"/>
              </a:lnSpc>
              <a:buFontTx/>
              <a:buNone/>
            </a:pPr>
            <a:endParaRPr lang="en-US" altLang="en-US" dirty="0">
              <a:latin typeface="Arial" panose="020B0604020202020204" pitchFamily="34" charset="0"/>
            </a:endParaRPr>
          </a:p>
        </p:txBody>
      </p:sp>
    </p:spTree>
    <p:extLst>
      <p:ext uri="{BB962C8B-B14F-4D97-AF65-F5344CB8AC3E}">
        <p14:creationId xmlns:p14="http://schemas.microsoft.com/office/powerpoint/2010/main" val="1711583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CA974-964D-4866-A049-B64C6DCCB03F}"/>
              </a:ext>
            </a:extLst>
          </p:cNvPr>
          <p:cNvSpPr>
            <a:spLocks noGrp="1"/>
          </p:cNvSpPr>
          <p:nvPr>
            <p:ph type="title"/>
          </p:nvPr>
        </p:nvSpPr>
        <p:spPr>
          <a:xfrm>
            <a:off x="517468" y="928274"/>
            <a:ext cx="11405420" cy="1257118"/>
          </a:xfrm>
        </p:spPr>
        <p:txBody>
          <a:bodyPr>
            <a:normAutofit/>
          </a:bodyPr>
          <a:lstStyle/>
          <a:p>
            <a:pPr algn="ctr"/>
            <a:r>
              <a:rPr lang="en-US" b="1" dirty="0">
                <a:latin typeface="Cambria" panose="02040503050406030204" pitchFamily="18" charset="0"/>
              </a:rPr>
              <a:t>THREE ELEMENTS NECESSARY TO MEET TRAFFICKING DEFINITION-A.M.P MODEL</a:t>
            </a:r>
          </a:p>
        </p:txBody>
      </p:sp>
      <p:pic>
        <p:nvPicPr>
          <p:cNvPr id="4" name="Content Placeholder 3">
            <a:extLst>
              <a:ext uri="{FF2B5EF4-FFF2-40B4-BE49-F238E27FC236}">
                <a16:creationId xmlns:a16="http://schemas.microsoft.com/office/drawing/2014/main" id="{C83FFD04-4B43-45DF-BDEE-191676A355A9}"/>
              </a:ext>
            </a:extLst>
          </p:cNvPr>
          <p:cNvPicPr>
            <a:picLocks noGrp="1" noChangeAspect="1"/>
          </p:cNvPicPr>
          <p:nvPr>
            <p:ph idx="1"/>
          </p:nvPr>
        </p:nvPicPr>
        <p:blipFill>
          <a:blip r:embed="rId3"/>
          <a:stretch>
            <a:fillRect/>
          </a:stretch>
        </p:blipFill>
        <p:spPr>
          <a:xfrm>
            <a:off x="1167708" y="2428818"/>
            <a:ext cx="2294527" cy="3046958"/>
          </a:xfrm>
          <a:prstGeom prst="rect">
            <a:avLst/>
          </a:prstGeom>
          <a:solidFill>
            <a:schemeClr val="bg2"/>
          </a:solidFill>
        </p:spPr>
      </p:pic>
      <p:pic>
        <p:nvPicPr>
          <p:cNvPr id="5" name="Picture 4">
            <a:extLst>
              <a:ext uri="{FF2B5EF4-FFF2-40B4-BE49-F238E27FC236}">
                <a16:creationId xmlns:a16="http://schemas.microsoft.com/office/drawing/2014/main" id="{FA442737-5AE4-4A93-BC9E-2CE4287C73F5}"/>
              </a:ext>
            </a:extLst>
          </p:cNvPr>
          <p:cNvPicPr>
            <a:picLocks noChangeAspect="1"/>
          </p:cNvPicPr>
          <p:nvPr/>
        </p:nvPicPr>
        <p:blipFill>
          <a:blip r:embed="rId4"/>
          <a:stretch>
            <a:fillRect/>
          </a:stretch>
        </p:blipFill>
        <p:spPr>
          <a:xfrm>
            <a:off x="4879667" y="2333242"/>
            <a:ext cx="2266079" cy="3097984"/>
          </a:xfrm>
          <a:prstGeom prst="rect">
            <a:avLst/>
          </a:prstGeom>
        </p:spPr>
      </p:pic>
      <p:pic>
        <p:nvPicPr>
          <p:cNvPr id="7" name="Picture 6">
            <a:extLst>
              <a:ext uri="{FF2B5EF4-FFF2-40B4-BE49-F238E27FC236}">
                <a16:creationId xmlns:a16="http://schemas.microsoft.com/office/drawing/2014/main" id="{9ADAFC5F-8FCB-4811-B4A5-51A345F0F25F}"/>
              </a:ext>
            </a:extLst>
          </p:cNvPr>
          <p:cNvPicPr>
            <a:picLocks noChangeAspect="1"/>
          </p:cNvPicPr>
          <p:nvPr/>
        </p:nvPicPr>
        <p:blipFill>
          <a:blip r:embed="rId5"/>
          <a:stretch>
            <a:fillRect/>
          </a:stretch>
        </p:blipFill>
        <p:spPr>
          <a:xfrm>
            <a:off x="3603157" y="3610938"/>
            <a:ext cx="1138618" cy="542591"/>
          </a:xfrm>
          <a:prstGeom prst="rect">
            <a:avLst/>
          </a:prstGeom>
        </p:spPr>
      </p:pic>
      <p:pic>
        <p:nvPicPr>
          <p:cNvPr id="8" name="Picture 7">
            <a:extLst>
              <a:ext uri="{FF2B5EF4-FFF2-40B4-BE49-F238E27FC236}">
                <a16:creationId xmlns:a16="http://schemas.microsoft.com/office/drawing/2014/main" id="{FD5CCCC3-6E7C-47F9-9320-32B7E595766F}"/>
              </a:ext>
            </a:extLst>
          </p:cNvPr>
          <p:cNvPicPr>
            <a:picLocks noChangeAspect="1"/>
          </p:cNvPicPr>
          <p:nvPr/>
        </p:nvPicPr>
        <p:blipFill>
          <a:blip r:embed="rId5"/>
          <a:stretch>
            <a:fillRect/>
          </a:stretch>
        </p:blipFill>
        <p:spPr>
          <a:xfrm>
            <a:off x="7286668" y="3574032"/>
            <a:ext cx="1005927" cy="542591"/>
          </a:xfrm>
          <a:prstGeom prst="rect">
            <a:avLst/>
          </a:prstGeom>
        </p:spPr>
      </p:pic>
      <p:pic>
        <p:nvPicPr>
          <p:cNvPr id="9" name="Picture 8">
            <a:extLst>
              <a:ext uri="{FF2B5EF4-FFF2-40B4-BE49-F238E27FC236}">
                <a16:creationId xmlns:a16="http://schemas.microsoft.com/office/drawing/2014/main" id="{397554DD-2689-4235-957A-F7204C85649E}"/>
              </a:ext>
            </a:extLst>
          </p:cNvPr>
          <p:cNvPicPr>
            <a:picLocks noChangeAspect="1"/>
          </p:cNvPicPr>
          <p:nvPr/>
        </p:nvPicPr>
        <p:blipFill>
          <a:blip r:embed="rId6"/>
          <a:stretch>
            <a:fillRect/>
          </a:stretch>
        </p:blipFill>
        <p:spPr>
          <a:xfrm>
            <a:off x="8433517" y="2296336"/>
            <a:ext cx="2294528" cy="3097985"/>
          </a:xfrm>
          <a:prstGeom prst="rect">
            <a:avLst/>
          </a:prstGeom>
        </p:spPr>
      </p:pic>
      <p:sp>
        <p:nvSpPr>
          <p:cNvPr id="10" name="Rectangle 9">
            <a:extLst>
              <a:ext uri="{FF2B5EF4-FFF2-40B4-BE49-F238E27FC236}">
                <a16:creationId xmlns:a16="http://schemas.microsoft.com/office/drawing/2014/main" id="{CE021558-B136-42C0-A5BA-6DC3330D888B}"/>
              </a:ext>
            </a:extLst>
          </p:cNvPr>
          <p:cNvSpPr/>
          <p:nvPr/>
        </p:nvSpPr>
        <p:spPr>
          <a:xfrm>
            <a:off x="1317522" y="1896226"/>
            <a:ext cx="10166555" cy="400110"/>
          </a:xfrm>
          <a:prstGeom prst="rect">
            <a:avLst/>
          </a:prstGeom>
        </p:spPr>
        <p:txBody>
          <a:bodyPr wrap="square">
            <a:spAutoFit/>
          </a:bodyPr>
          <a:lstStyle/>
          <a:p>
            <a:r>
              <a:rPr lang="en-US" sz="2000" b="1" dirty="0">
                <a:latin typeface="Cambria" panose="02040503050406030204" pitchFamily="18" charset="0"/>
              </a:rPr>
              <a:t>     1. Action          		                      2. Means	                                            3. Purpose</a:t>
            </a:r>
          </a:p>
        </p:txBody>
      </p:sp>
    </p:spTree>
    <p:extLst>
      <p:ext uri="{BB962C8B-B14F-4D97-AF65-F5344CB8AC3E}">
        <p14:creationId xmlns:p14="http://schemas.microsoft.com/office/powerpoint/2010/main" val="865767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965DBF2-DE51-457A-913E-BFB3555C4B27}"/>
              </a:ext>
            </a:extLst>
          </p:cNvPr>
          <p:cNvSpPr>
            <a:spLocks noGrp="1"/>
          </p:cNvSpPr>
          <p:nvPr>
            <p:ph type="title"/>
          </p:nvPr>
        </p:nvSpPr>
        <p:spPr>
          <a:xfrm>
            <a:off x="722376" y="2373283"/>
            <a:ext cx="10474868" cy="1485900"/>
          </a:xfrm>
        </p:spPr>
        <p:txBody>
          <a:bodyPr>
            <a:normAutofit fontScale="90000"/>
          </a:bodyPr>
          <a:lstStyle/>
          <a:p>
            <a:pPr algn="ctr"/>
            <a:r>
              <a:rPr lang="en-US" sz="4800" b="1" dirty="0">
                <a:latin typeface="Cambria" panose="02040503050406030204" pitchFamily="18" charset="0"/>
              </a:rPr>
              <a:t>HUMAN TRAFFICKING</a:t>
            </a:r>
            <a:br>
              <a:rPr lang="en-US" sz="4800" b="1" dirty="0">
                <a:latin typeface="Cambria" panose="02040503050406030204" pitchFamily="18" charset="0"/>
              </a:rPr>
            </a:br>
            <a:r>
              <a:rPr lang="en-US" sz="4800" b="1" dirty="0">
                <a:latin typeface="Cambria" panose="02040503050406030204" pitchFamily="18" charset="0"/>
              </a:rPr>
              <a:t> WI STATUTE </a:t>
            </a:r>
            <a:r>
              <a:rPr lang="en-US" i="1" dirty="0">
                <a:latin typeface="Cambria" panose="02040503050406030204" pitchFamily="18" charset="0"/>
              </a:rPr>
              <a:t>(Wis. Stat. § 940.302) </a:t>
            </a:r>
            <a:br>
              <a:rPr lang="en-US" sz="4800" b="1" dirty="0">
                <a:latin typeface="Cambria" panose="02040503050406030204" pitchFamily="18" charset="0"/>
              </a:rPr>
            </a:br>
            <a:br>
              <a:rPr lang="en-US" sz="4800" b="1" dirty="0">
                <a:latin typeface="Cambria" panose="02040503050406030204" pitchFamily="18" charset="0"/>
              </a:rPr>
            </a:br>
            <a:r>
              <a:rPr lang="en-US" sz="4800" b="1" dirty="0">
                <a:latin typeface="Cambria" panose="02040503050406030204" pitchFamily="18" charset="0"/>
              </a:rPr>
              <a:t> </a:t>
            </a:r>
          </a:p>
        </p:txBody>
      </p:sp>
    </p:spTree>
    <p:extLst>
      <p:ext uri="{BB962C8B-B14F-4D97-AF65-F5344CB8AC3E}">
        <p14:creationId xmlns:p14="http://schemas.microsoft.com/office/powerpoint/2010/main" val="1596336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ontent Placeholder 12">
            <a:extLst>
              <a:ext uri="{FF2B5EF4-FFF2-40B4-BE49-F238E27FC236}">
                <a16:creationId xmlns:a16="http://schemas.microsoft.com/office/drawing/2014/main" id="{A4A313CE-F4F4-4BC9-8707-0ACD17784831}"/>
              </a:ext>
            </a:extLst>
          </p:cNvPr>
          <p:cNvGraphicFramePr>
            <a:graphicFrameLocks noGrp="1"/>
          </p:cNvGraphicFramePr>
          <p:nvPr>
            <p:ph idx="1"/>
            <p:extLst>
              <p:ext uri="{D42A27DB-BD31-4B8C-83A1-F6EECF244321}">
                <p14:modId xmlns:p14="http://schemas.microsoft.com/office/powerpoint/2010/main" val="1902447048"/>
              </p:ext>
            </p:extLst>
          </p:nvPr>
        </p:nvGraphicFramePr>
        <p:xfrm>
          <a:off x="0" y="0"/>
          <a:ext cx="11789983" cy="6858000"/>
        </p:xfrm>
        <a:graphic>
          <a:graphicData uri="http://schemas.openxmlformats.org/drawingml/2006/table">
            <a:tbl>
              <a:tblPr firstRow="1" bandRow="1">
                <a:tableStyleId>{5C22544A-7EE6-4342-B048-85BDC9FD1C3A}</a:tableStyleId>
              </a:tblPr>
              <a:tblGrid>
                <a:gridCol w="2202688">
                  <a:extLst>
                    <a:ext uri="{9D8B030D-6E8A-4147-A177-3AD203B41FA5}">
                      <a16:colId xmlns:a16="http://schemas.microsoft.com/office/drawing/2014/main" val="3463514579"/>
                    </a:ext>
                  </a:extLst>
                </a:gridCol>
                <a:gridCol w="6558361">
                  <a:extLst>
                    <a:ext uri="{9D8B030D-6E8A-4147-A177-3AD203B41FA5}">
                      <a16:colId xmlns:a16="http://schemas.microsoft.com/office/drawing/2014/main" val="1142057463"/>
                    </a:ext>
                  </a:extLst>
                </a:gridCol>
                <a:gridCol w="3028934">
                  <a:extLst>
                    <a:ext uri="{9D8B030D-6E8A-4147-A177-3AD203B41FA5}">
                      <a16:colId xmlns:a16="http://schemas.microsoft.com/office/drawing/2014/main" val="576424464"/>
                    </a:ext>
                  </a:extLst>
                </a:gridCol>
              </a:tblGrid>
              <a:tr h="531929">
                <a:tc>
                  <a:txBody>
                    <a:bodyPr/>
                    <a:lstStyle/>
                    <a:p>
                      <a:pPr algn="ctr"/>
                      <a:r>
                        <a:rPr lang="en-US" dirty="0"/>
                        <a:t>ACTION</a:t>
                      </a:r>
                      <a:endParaRPr lang="en-US" dirty="0">
                        <a:solidFill>
                          <a:schemeClr val="tx1"/>
                        </a:solidFill>
                        <a:latin typeface="Cambria" panose="02040503050406030204" pitchFamily="18" charset="0"/>
                      </a:endParaRPr>
                    </a:p>
                  </a:txBody>
                  <a:tcPr/>
                </a:tc>
                <a:tc>
                  <a:txBody>
                    <a:bodyPr/>
                    <a:lstStyle/>
                    <a:p>
                      <a:pPr algn="ctr"/>
                      <a:r>
                        <a:rPr lang="en-US" dirty="0"/>
                        <a:t>MEANS: DONE BY ANY OF THE FOLLOWING </a:t>
                      </a:r>
                      <a:endParaRPr lang="en-US" dirty="0">
                        <a:solidFill>
                          <a:schemeClr val="tx1"/>
                        </a:solidFill>
                        <a:latin typeface="Cambria" panose="02040503050406030204" pitchFamily="18" charset="0"/>
                      </a:endParaRPr>
                    </a:p>
                  </a:txBody>
                  <a:tcPr/>
                </a:tc>
                <a:tc>
                  <a:txBody>
                    <a:bodyPr/>
                    <a:lstStyle/>
                    <a:p>
                      <a:pPr algn="ctr"/>
                      <a:r>
                        <a:rPr lang="en-US" dirty="0"/>
                        <a:t>FOR THE PURPOSE OF:</a:t>
                      </a:r>
                      <a:endParaRPr lang="en-US" dirty="0">
                        <a:solidFill>
                          <a:schemeClr val="tx1"/>
                        </a:solidFill>
                        <a:latin typeface="Cambria" panose="02040503050406030204" pitchFamily="18" charset="0"/>
                      </a:endParaRPr>
                    </a:p>
                  </a:txBody>
                  <a:tcPr/>
                </a:tc>
                <a:extLst>
                  <a:ext uri="{0D108BD9-81ED-4DB2-BD59-A6C34878D82A}">
                    <a16:rowId xmlns:a16="http://schemas.microsoft.com/office/drawing/2014/main" val="3039293667"/>
                  </a:ext>
                </a:extLst>
              </a:tr>
              <a:tr h="6326071">
                <a:tc>
                  <a:txBody>
                    <a:bodyPr/>
                    <a:lstStyle/>
                    <a:p>
                      <a:pPr algn="ctr"/>
                      <a:endParaRPr lang="en-US" dirty="0">
                        <a:latin typeface="Cambria" panose="02040503050406030204" pitchFamily="18" charset="0"/>
                        <a:ea typeface="Cambria" panose="02040503050406030204" pitchFamily="18" charset="0"/>
                      </a:endParaRPr>
                    </a:p>
                    <a:p>
                      <a:pPr algn="ctr"/>
                      <a:endParaRPr lang="en-US" dirty="0">
                        <a:latin typeface="Cambria" panose="02040503050406030204" pitchFamily="18" charset="0"/>
                        <a:ea typeface="Cambria" panose="02040503050406030204" pitchFamily="18" charset="0"/>
                      </a:endParaRPr>
                    </a:p>
                    <a:p>
                      <a:pPr algn="ctr"/>
                      <a:endParaRPr lang="en-US" dirty="0">
                        <a:latin typeface="Cambria" panose="02040503050406030204" pitchFamily="18" charset="0"/>
                        <a:ea typeface="Cambria" panose="02040503050406030204" pitchFamily="18" charset="0"/>
                      </a:endParaRPr>
                    </a:p>
                    <a:p>
                      <a:pPr algn="ctr"/>
                      <a:r>
                        <a:rPr lang="en-US" dirty="0">
                          <a:latin typeface="Cambria" panose="02040503050406030204" pitchFamily="18" charset="0"/>
                          <a:ea typeface="Cambria" panose="02040503050406030204" pitchFamily="18" charset="0"/>
                        </a:rPr>
                        <a:t>Recruiting</a:t>
                      </a:r>
                    </a:p>
                    <a:p>
                      <a:pPr algn="ctr"/>
                      <a:r>
                        <a:rPr lang="en-US" dirty="0">
                          <a:latin typeface="Cambria" panose="02040503050406030204" pitchFamily="18" charset="0"/>
                          <a:ea typeface="Cambria" panose="02040503050406030204" pitchFamily="18" charset="0"/>
                        </a:rPr>
                        <a:t>Or </a:t>
                      </a:r>
                    </a:p>
                    <a:p>
                      <a:pPr algn="ctr"/>
                      <a:r>
                        <a:rPr lang="en-US" dirty="0">
                          <a:latin typeface="Cambria" panose="02040503050406030204" pitchFamily="18" charset="0"/>
                          <a:ea typeface="Cambria" panose="02040503050406030204" pitchFamily="18" charset="0"/>
                        </a:rPr>
                        <a:t>Enticing</a:t>
                      </a:r>
                    </a:p>
                    <a:p>
                      <a:pPr algn="ctr"/>
                      <a:r>
                        <a:rPr lang="en-US" dirty="0">
                          <a:latin typeface="Cambria" panose="02040503050406030204" pitchFamily="18" charset="0"/>
                          <a:ea typeface="Cambria" panose="02040503050406030204" pitchFamily="18" charset="0"/>
                        </a:rPr>
                        <a:t>Or</a:t>
                      </a:r>
                    </a:p>
                    <a:p>
                      <a:pPr algn="ctr"/>
                      <a:r>
                        <a:rPr lang="en-US" dirty="0">
                          <a:latin typeface="Cambria" panose="02040503050406030204" pitchFamily="18" charset="0"/>
                          <a:ea typeface="Cambria" panose="02040503050406030204" pitchFamily="18" charset="0"/>
                        </a:rPr>
                        <a:t>Harboring</a:t>
                      </a:r>
                    </a:p>
                    <a:p>
                      <a:pPr algn="ctr"/>
                      <a:r>
                        <a:rPr lang="en-US" dirty="0">
                          <a:latin typeface="Cambria" panose="02040503050406030204" pitchFamily="18" charset="0"/>
                          <a:ea typeface="Cambria" panose="02040503050406030204" pitchFamily="18" charset="0"/>
                        </a:rPr>
                        <a:t>Or</a:t>
                      </a:r>
                    </a:p>
                    <a:p>
                      <a:pPr algn="ctr"/>
                      <a:r>
                        <a:rPr lang="en-US" dirty="0">
                          <a:latin typeface="Cambria" panose="02040503050406030204" pitchFamily="18" charset="0"/>
                          <a:ea typeface="Cambria" panose="02040503050406030204" pitchFamily="18" charset="0"/>
                        </a:rPr>
                        <a:t>Transporting</a:t>
                      </a:r>
                    </a:p>
                    <a:p>
                      <a:pPr algn="ctr"/>
                      <a:r>
                        <a:rPr lang="en-US" dirty="0">
                          <a:latin typeface="Cambria" panose="02040503050406030204" pitchFamily="18" charset="0"/>
                          <a:ea typeface="Cambria" panose="02040503050406030204" pitchFamily="18" charset="0"/>
                        </a:rPr>
                        <a:t>Or</a:t>
                      </a:r>
                    </a:p>
                    <a:p>
                      <a:pPr algn="ctr"/>
                      <a:r>
                        <a:rPr lang="en-US" dirty="0">
                          <a:latin typeface="Cambria" panose="02040503050406030204" pitchFamily="18" charset="0"/>
                          <a:ea typeface="Cambria" panose="02040503050406030204" pitchFamily="18" charset="0"/>
                        </a:rPr>
                        <a:t>Providing</a:t>
                      </a:r>
                    </a:p>
                    <a:p>
                      <a:pPr algn="ctr"/>
                      <a:r>
                        <a:rPr lang="en-US" dirty="0">
                          <a:latin typeface="Cambria" panose="02040503050406030204" pitchFamily="18" charset="0"/>
                          <a:ea typeface="Cambria" panose="02040503050406030204" pitchFamily="18" charset="0"/>
                        </a:rPr>
                        <a:t>Or </a:t>
                      </a:r>
                    </a:p>
                    <a:p>
                      <a:pPr algn="ctr"/>
                      <a:r>
                        <a:rPr lang="en-US" dirty="0">
                          <a:latin typeface="Cambria" panose="02040503050406030204" pitchFamily="18" charset="0"/>
                          <a:ea typeface="Cambria" panose="02040503050406030204" pitchFamily="18" charset="0"/>
                        </a:rPr>
                        <a:t>Obtaining</a:t>
                      </a:r>
                    </a:p>
                    <a:p>
                      <a:pPr algn="ctr"/>
                      <a:endParaRPr lang="en-US" dirty="0">
                        <a:latin typeface="Cambria" panose="02040503050406030204" pitchFamily="18" charset="0"/>
                        <a:ea typeface="Cambria" panose="02040503050406030204" pitchFamily="18" charset="0"/>
                      </a:endParaRPr>
                    </a:p>
                    <a:p>
                      <a:pPr algn="ctr"/>
                      <a:r>
                        <a:rPr lang="en-US" dirty="0">
                          <a:latin typeface="Cambria" panose="02040503050406030204" pitchFamily="18" charset="0"/>
                          <a:ea typeface="Cambria" panose="02040503050406030204" pitchFamily="18" charset="0"/>
                        </a:rPr>
                        <a:t>…An individual</a:t>
                      </a:r>
                    </a:p>
                    <a:p>
                      <a:pPr algn="ctr"/>
                      <a:endParaRPr lang="en-US" dirty="0">
                        <a:latin typeface="Cambria" panose="02040503050406030204" pitchFamily="18" charset="0"/>
                        <a:ea typeface="Cambria" panose="02040503050406030204" pitchFamily="18" charset="0"/>
                      </a:endParaRPr>
                    </a:p>
                    <a:p>
                      <a:pPr algn="ctr"/>
                      <a:r>
                        <a:rPr lang="en-US" dirty="0">
                          <a:latin typeface="Cambria" panose="02040503050406030204" pitchFamily="18" charset="0"/>
                          <a:ea typeface="Cambria" panose="02040503050406030204" pitchFamily="18" charset="0"/>
                        </a:rPr>
                        <a:t>Or </a:t>
                      </a:r>
                    </a:p>
                    <a:p>
                      <a:pPr algn="ctr"/>
                      <a:endParaRPr lang="en-US" dirty="0">
                        <a:latin typeface="Cambria" panose="02040503050406030204" pitchFamily="18" charset="0"/>
                        <a:ea typeface="Cambria" panose="02040503050406030204" pitchFamily="18" charset="0"/>
                      </a:endParaRPr>
                    </a:p>
                    <a:p>
                      <a:pPr algn="ctr"/>
                      <a:r>
                        <a:rPr lang="en-US" dirty="0">
                          <a:latin typeface="Cambria" panose="02040503050406030204" pitchFamily="18" charset="0"/>
                          <a:ea typeface="Cambria" panose="02040503050406030204" pitchFamily="18" charset="0"/>
                        </a:rPr>
                        <a:t>Attempting to do so </a:t>
                      </a:r>
                    </a:p>
                    <a:p>
                      <a:endParaRPr lang="en-US" dirty="0">
                        <a:latin typeface="Cambria" panose="02040503050406030204" pitchFamily="18" charset="0"/>
                        <a:ea typeface="Cambria" panose="02040503050406030204" pitchFamily="18" charset="0"/>
                      </a:endParaRPr>
                    </a:p>
                  </a:txBody>
                  <a:tcPr/>
                </a:tc>
                <a:tc>
                  <a:txBody>
                    <a:bodyPr/>
                    <a:lstStyle/>
                    <a:p>
                      <a:pPr algn="ctr"/>
                      <a:r>
                        <a:rPr lang="en-US" sz="1400" dirty="0">
                          <a:latin typeface="Cambria" panose="02040503050406030204" pitchFamily="18" charset="0"/>
                          <a:ea typeface="Cambria" panose="02040503050406030204" pitchFamily="18" charset="0"/>
                        </a:rPr>
                        <a:t>Causing or threatening to cause bodily harm to any individual</a:t>
                      </a:r>
                    </a:p>
                    <a:p>
                      <a:pPr algn="ctr"/>
                      <a:r>
                        <a:rPr lang="en-US" sz="1400" dirty="0">
                          <a:latin typeface="Cambria" panose="02040503050406030204" pitchFamily="18" charset="0"/>
                          <a:ea typeface="Cambria" panose="02040503050406030204" pitchFamily="18" charset="0"/>
                        </a:rPr>
                        <a:t>Or</a:t>
                      </a:r>
                    </a:p>
                    <a:p>
                      <a:pPr algn="ctr"/>
                      <a:r>
                        <a:rPr lang="en-US" sz="1400" dirty="0">
                          <a:latin typeface="Cambria" panose="02040503050406030204" pitchFamily="18" charset="0"/>
                          <a:ea typeface="Cambria" panose="02040503050406030204" pitchFamily="18" charset="0"/>
                        </a:rPr>
                        <a:t>Causing or threatening to cause financial harm to any individual</a:t>
                      </a:r>
                    </a:p>
                    <a:p>
                      <a:pPr algn="ctr"/>
                      <a:r>
                        <a:rPr lang="en-US" sz="1400" dirty="0">
                          <a:latin typeface="Cambria" panose="02040503050406030204" pitchFamily="18" charset="0"/>
                          <a:ea typeface="Cambria" panose="02040503050406030204" pitchFamily="18" charset="0"/>
                        </a:rPr>
                        <a:t>Or</a:t>
                      </a:r>
                    </a:p>
                    <a:p>
                      <a:pPr algn="ctr"/>
                      <a:r>
                        <a:rPr lang="en-US" sz="1400" dirty="0">
                          <a:latin typeface="Cambria" panose="02040503050406030204" pitchFamily="18" charset="0"/>
                          <a:ea typeface="Cambria" panose="02040503050406030204" pitchFamily="18" charset="0"/>
                        </a:rPr>
                        <a:t>Restraining or threatening to restrain any individual</a:t>
                      </a:r>
                    </a:p>
                    <a:p>
                      <a:pPr algn="ctr"/>
                      <a:r>
                        <a:rPr lang="en-US" sz="1400" dirty="0">
                          <a:latin typeface="Cambria" panose="02040503050406030204" pitchFamily="18" charset="0"/>
                          <a:ea typeface="Cambria" panose="02040503050406030204" pitchFamily="18" charset="0"/>
                        </a:rPr>
                        <a:t>Or</a:t>
                      </a:r>
                    </a:p>
                    <a:p>
                      <a:pPr algn="ctr"/>
                      <a:r>
                        <a:rPr lang="en-US" sz="1400" dirty="0">
                          <a:latin typeface="Cambria" panose="02040503050406030204" pitchFamily="18" charset="0"/>
                          <a:ea typeface="Cambria" panose="02040503050406030204" pitchFamily="18" charset="0"/>
                        </a:rPr>
                        <a:t>Violating or threatening to violate a law</a:t>
                      </a:r>
                    </a:p>
                    <a:p>
                      <a:pPr algn="ctr"/>
                      <a:r>
                        <a:rPr lang="en-US" sz="1400" dirty="0">
                          <a:latin typeface="Cambria" panose="02040503050406030204" pitchFamily="18" charset="0"/>
                          <a:ea typeface="Cambria" panose="02040503050406030204" pitchFamily="18" charset="0"/>
                        </a:rPr>
                        <a:t>Or</a:t>
                      </a:r>
                    </a:p>
                    <a:p>
                      <a:pPr algn="ctr"/>
                      <a:r>
                        <a:rPr lang="en-US" sz="1400" dirty="0">
                          <a:latin typeface="Cambria" panose="02040503050406030204" pitchFamily="18" charset="0"/>
                          <a:ea typeface="Cambria" panose="02040503050406030204" pitchFamily="18" charset="0"/>
                        </a:rPr>
                        <a:t>Destroying, concealing, removing, confiscating, possessing, or threatening to destroy, conceal, remove, confiscate, or possess any actual or purported passport or any other actual or purported official identification document of any individual</a:t>
                      </a:r>
                    </a:p>
                    <a:p>
                      <a:pPr algn="ctr"/>
                      <a:r>
                        <a:rPr lang="en-US" sz="1400" dirty="0">
                          <a:latin typeface="Cambria" panose="02040503050406030204" pitchFamily="18" charset="0"/>
                          <a:ea typeface="Cambria" panose="02040503050406030204" pitchFamily="18" charset="0"/>
                        </a:rPr>
                        <a:t>Or </a:t>
                      </a:r>
                    </a:p>
                    <a:p>
                      <a:pPr algn="ctr"/>
                      <a:r>
                        <a:rPr lang="en-US" sz="1400" dirty="0">
                          <a:latin typeface="Cambria" panose="02040503050406030204" pitchFamily="18" charset="0"/>
                          <a:ea typeface="Cambria" panose="02040503050406030204" pitchFamily="18" charset="0"/>
                        </a:rPr>
                        <a:t>Extortion</a:t>
                      </a:r>
                    </a:p>
                    <a:p>
                      <a:pPr algn="ctr"/>
                      <a:r>
                        <a:rPr lang="en-US" sz="1400" dirty="0">
                          <a:latin typeface="Cambria" panose="02040503050406030204" pitchFamily="18" charset="0"/>
                          <a:ea typeface="Cambria" panose="02040503050406030204" pitchFamily="18" charset="0"/>
                        </a:rPr>
                        <a:t>Or</a:t>
                      </a:r>
                    </a:p>
                    <a:p>
                      <a:pPr algn="ctr"/>
                      <a:r>
                        <a:rPr lang="en-US" sz="1400" dirty="0">
                          <a:latin typeface="Cambria" panose="02040503050406030204" pitchFamily="18" charset="0"/>
                          <a:ea typeface="Cambria" panose="02040503050406030204" pitchFamily="18" charset="0"/>
                        </a:rPr>
                        <a:t>Fraud or Deception</a:t>
                      </a:r>
                    </a:p>
                    <a:p>
                      <a:pPr algn="ctr"/>
                      <a:r>
                        <a:rPr lang="en-US" sz="1400" dirty="0">
                          <a:latin typeface="Cambria" panose="02040503050406030204" pitchFamily="18" charset="0"/>
                          <a:ea typeface="Cambria" panose="02040503050406030204" pitchFamily="18" charset="0"/>
                        </a:rPr>
                        <a:t>Or </a:t>
                      </a:r>
                    </a:p>
                    <a:p>
                      <a:pPr algn="ctr"/>
                      <a:r>
                        <a:rPr lang="en-US" sz="1400" dirty="0">
                          <a:latin typeface="Cambria" panose="02040503050406030204" pitchFamily="18" charset="0"/>
                          <a:ea typeface="Cambria" panose="02040503050406030204" pitchFamily="18" charset="0"/>
                        </a:rPr>
                        <a:t>Debt Bondage</a:t>
                      </a:r>
                    </a:p>
                    <a:p>
                      <a:pPr algn="ctr"/>
                      <a:r>
                        <a:rPr lang="en-US" sz="1400" dirty="0">
                          <a:latin typeface="Cambria" panose="02040503050406030204" pitchFamily="18" charset="0"/>
                          <a:ea typeface="Cambria" panose="02040503050406030204" pitchFamily="18" charset="0"/>
                        </a:rPr>
                        <a:t>Or </a:t>
                      </a:r>
                    </a:p>
                    <a:p>
                      <a:pPr algn="ctr"/>
                      <a:r>
                        <a:rPr lang="en-US" sz="1400" dirty="0">
                          <a:latin typeface="Cambria" panose="02040503050406030204" pitchFamily="18" charset="0"/>
                          <a:ea typeface="Cambria" panose="02040503050406030204" pitchFamily="18" charset="0"/>
                        </a:rPr>
                        <a:t>Controlling any individual’s access to an addictive-controlled substance</a:t>
                      </a:r>
                    </a:p>
                    <a:p>
                      <a:pPr algn="ctr"/>
                      <a:r>
                        <a:rPr lang="en-US" sz="1400" dirty="0">
                          <a:latin typeface="Cambria" panose="02040503050406030204" pitchFamily="18" charset="0"/>
                          <a:ea typeface="Cambria" panose="02040503050406030204" pitchFamily="18" charset="0"/>
                        </a:rPr>
                        <a:t>Or</a:t>
                      </a:r>
                    </a:p>
                    <a:p>
                      <a:pPr algn="ctr"/>
                      <a:r>
                        <a:rPr lang="en-US" sz="1400" dirty="0">
                          <a:latin typeface="Cambria" panose="02040503050406030204" pitchFamily="18" charset="0"/>
                          <a:ea typeface="Cambria" panose="02040503050406030204" pitchFamily="18" charset="0"/>
                        </a:rPr>
                        <a:t>Using any scheme, pattern, or other means to directly or indirectly, coerce, threaten, or intimidate any individual </a:t>
                      </a:r>
                    </a:p>
                    <a:p>
                      <a:pPr algn="ctr"/>
                      <a:r>
                        <a:rPr lang="en-US" sz="1400" dirty="0">
                          <a:latin typeface="Cambria" panose="02040503050406030204" pitchFamily="18" charset="0"/>
                          <a:ea typeface="Cambria" panose="02040503050406030204" pitchFamily="18" charset="0"/>
                        </a:rPr>
                        <a:t>Or</a:t>
                      </a:r>
                    </a:p>
                    <a:p>
                      <a:pPr algn="ctr"/>
                      <a:r>
                        <a:rPr lang="en-US" sz="1400" dirty="0">
                          <a:latin typeface="Cambria" panose="02040503050406030204" pitchFamily="18" charset="0"/>
                          <a:ea typeface="Cambria" panose="02040503050406030204" pitchFamily="18" charset="0"/>
                        </a:rPr>
                        <a:t>Using or threatening to use force or violence on any individual </a:t>
                      </a:r>
                    </a:p>
                    <a:p>
                      <a:pPr algn="ctr"/>
                      <a:r>
                        <a:rPr lang="en-US" sz="1400" dirty="0">
                          <a:latin typeface="Cambria" panose="02040503050406030204" pitchFamily="18" charset="0"/>
                          <a:ea typeface="Cambria" panose="02040503050406030204" pitchFamily="18" charset="0"/>
                        </a:rPr>
                        <a:t>Or </a:t>
                      </a:r>
                    </a:p>
                    <a:p>
                      <a:pPr algn="ctr"/>
                      <a:r>
                        <a:rPr lang="en-US" sz="1400" dirty="0">
                          <a:latin typeface="Cambria" panose="02040503050406030204" pitchFamily="18" charset="0"/>
                          <a:ea typeface="Cambria" panose="02040503050406030204" pitchFamily="18" charset="0"/>
                        </a:rPr>
                        <a:t>Causing o threatening to cause any individual to do any act against the individual’s will or without the individuals Consent</a:t>
                      </a:r>
                    </a:p>
                  </a:txBody>
                  <a:tcPr/>
                </a:tc>
                <a:tc>
                  <a:txBody>
                    <a:bodyPr/>
                    <a:lstStyle/>
                    <a:p>
                      <a:pPr algn="ctr">
                        <a:lnSpc>
                          <a:spcPct val="200000"/>
                        </a:lnSpc>
                      </a:pPr>
                      <a:r>
                        <a:rPr lang="en-US" dirty="0">
                          <a:latin typeface="Cambria" panose="02040503050406030204" pitchFamily="18" charset="0"/>
                          <a:ea typeface="Cambria" panose="02040503050406030204" pitchFamily="18" charset="0"/>
                        </a:rPr>
                        <a:t>Labor</a:t>
                      </a:r>
                    </a:p>
                    <a:p>
                      <a:pPr algn="ctr">
                        <a:lnSpc>
                          <a:spcPct val="200000"/>
                        </a:lnSpc>
                      </a:pPr>
                      <a:r>
                        <a:rPr lang="en-US" dirty="0">
                          <a:latin typeface="Cambria" panose="02040503050406030204" pitchFamily="18" charset="0"/>
                          <a:ea typeface="Cambria" panose="02040503050406030204" pitchFamily="18" charset="0"/>
                        </a:rPr>
                        <a:t>Or</a:t>
                      </a:r>
                    </a:p>
                    <a:p>
                      <a:pPr algn="ctr">
                        <a:lnSpc>
                          <a:spcPct val="200000"/>
                        </a:lnSpc>
                      </a:pPr>
                      <a:r>
                        <a:rPr lang="en-US" dirty="0">
                          <a:latin typeface="Cambria" panose="02040503050406030204" pitchFamily="18" charset="0"/>
                          <a:ea typeface="Cambria" panose="02040503050406030204" pitchFamily="18" charset="0"/>
                        </a:rPr>
                        <a:t>Services</a:t>
                      </a:r>
                    </a:p>
                    <a:p>
                      <a:pPr algn="ctr">
                        <a:lnSpc>
                          <a:spcPct val="200000"/>
                        </a:lnSpc>
                      </a:pPr>
                      <a:r>
                        <a:rPr lang="en-US" dirty="0">
                          <a:latin typeface="Cambria" panose="02040503050406030204" pitchFamily="18" charset="0"/>
                          <a:ea typeface="Cambria" panose="02040503050406030204" pitchFamily="18" charset="0"/>
                        </a:rPr>
                        <a:t>Or</a:t>
                      </a:r>
                    </a:p>
                    <a:p>
                      <a:pPr algn="ctr">
                        <a:lnSpc>
                          <a:spcPct val="200000"/>
                        </a:lnSpc>
                      </a:pPr>
                      <a:r>
                        <a:rPr lang="en-US" dirty="0">
                          <a:latin typeface="Cambria" panose="02040503050406030204" pitchFamily="18" charset="0"/>
                          <a:ea typeface="Cambria" panose="02040503050406030204" pitchFamily="18" charset="0"/>
                        </a:rPr>
                        <a:t>A Commercial Sex Act</a:t>
                      </a:r>
                    </a:p>
                    <a:p>
                      <a:pPr algn="ctr">
                        <a:lnSpc>
                          <a:spcPct val="200000"/>
                        </a:lnSpc>
                      </a:pPr>
                      <a:endParaRPr lang="en-US" dirty="0">
                        <a:latin typeface="Cambria" panose="02040503050406030204" pitchFamily="18" charset="0"/>
                        <a:ea typeface="Cambria" panose="02040503050406030204" pitchFamily="18" charset="0"/>
                      </a:endParaRPr>
                    </a:p>
                    <a:p>
                      <a:pPr algn="ctr">
                        <a:lnSpc>
                          <a:spcPct val="200000"/>
                        </a:lnSpc>
                      </a:pPr>
                      <a:r>
                        <a:rPr lang="en-US" dirty="0">
                          <a:latin typeface="Cambria" panose="02040503050406030204" pitchFamily="18" charset="0"/>
                          <a:ea typeface="Cambria" panose="02040503050406030204" pitchFamily="18" charset="0"/>
                        </a:rPr>
                        <a:t>NOTE:</a:t>
                      </a:r>
                    </a:p>
                    <a:p>
                      <a:pPr marL="0" marR="0" lvl="0" indent="0" algn="ctr" defTabSz="914400" rtl="0" eaLnBrk="1" fontAlgn="auto" latinLnBrk="0" hangingPunct="1">
                        <a:lnSpc>
                          <a:spcPct val="150000"/>
                        </a:lnSpc>
                        <a:spcBef>
                          <a:spcPts val="0"/>
                        </a:spcBef>
                        <a:spcAft>
                          <a:spcPts val="0"/>
                        </a:spcAft>
                        <a:buClrTx/>
                        <a:buSzTx/>
                        <a:buFontTx/>
                        <a:buNone/>
                        <a:tabLst/>
                        <a:defRPr/>
                      </a:pPr>
                      <a:r>
                        <a:rPr lang="en-US" sz="1400" dirty="0">
                          <a:latin typeface="Cambria" panose="02040503050406030204" pitchFamily="18" charset="0"/>
                          <a:ea typeface="Cambria" panose="02040503050406030204" pitchFamily="18" charset="0"/>
                        </a:rPr>
                        <a:t>A person under 18 years of age induced to perform a commercial sex act is a victim of trafficking regardless of whether force, fraud or coercion is used. </a:t>
                      </a:r>
                    </a:p>
                    <a:p>
                      <a:pPr algn="ctr">
                        <a:lnSpc>
                          <a:spcPct val="200000"/>
                        </a:lnSpc>
                      </a:pPr>
                      <a:endParaRPr lang="en-US" dirty="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2328439713"/>
                  </a:ext>
                </a:extLst>
              </a:tr>
            </a:tbl>
          </a:graphicData>
        </a:graphic>
      </p:graphicFrame>
    </p:spTree>
    <p:extLst>
      <p:ext uri="{BB962C8B-B14F-4D97-AF65-F5344CB8AC3E}">
        <p14:creationId xmlns:p14="http://schemas.microsoft.com/office/powerpoint/2010/main" val="3912649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CC6324C7-0FD2-4E4C-A1BE-443A3DF89C10}"/>
              </a:ext>
            </a:extLst>
          </p:cNvPr>
          <p:cNvSpPr>
            <a:spLocks noGrp="1" noChangeArrowheads="1"/>
          </p:cNvSpPr>
          <p:nvPr>
            <p:ph type="title"/>
          </p:nvPr>
        </p:nvSpPr>
        <p:spPr>
          <a:xfrm>
            <a:off x="1141450" y="96644"/>
            <a:ext cx="10090672" cy="762000"/>
          </a:xfrm>
        </p:spPr>
        <p:txBody>
          <a:bodyPr/>
          <a:lstStyle/>
          <a:p>
            <a:pPr algn="ctr" eaLnBrk="1" hangingPunct="1"/>
            <a:r>
              <a:rPr lang="en-US" altLang="en-US" sz="3200" b="1" dirty="0">
                <a:solidFill>
                  <a:schemeClr val="tx1"/>
                </a:solidFill>
                <a:latin typeface="Cambria" panose="02040503050406030204" pitchFamily="18" charset="0"/>
              </a:rPr>
              <a:t>INDICATORS OF LABOR TRAFFICKING</a:t>
            </a:r>
          </a:p>
        </p:txBody>
      </p:sp>
      <p:sp>
        <p:nvSpPr>
          <p:cNvPr id="21507" name="Rectangle 3">
            <a:extLst>
              <a:ext uri="{FF2B5EF4-FFF2-40B4-BE49-F238E27FC236}">
                <a16:creationId xmlns:a16="http://schemas.microsoft.com/office/drawing/2014/main" id="{A269B5FB-36B7-4F9D-AC7F-D2EA5D4D9972}"/>
              </a:ext>
            </a:extLst>
          </p:cNvPr>
          <p:cNvSpPr>
            <a:spLocks noGrp="1" noChangeArrowheads="1"/>
          </p:cNvSpPr>
          <p:nvPr>
            <p:ph type="body" idx="1"/>
          </p:nvPr>
        </p:nvSpPr>
        <p:spPr>
          <a:xfrm>
            <a:off x="0" y="858644"/>
            <a:ext cx="12005953" cy="5587051"/>
          </a:xfrm>
        </p:spPr>
        <p:txBody>
          <a:bodyPr rtlCol="0">
            <a:normAutofit/>
          </a:bodyPr>
          <a:lstStyle/>
          <a:p>
            <a:pPr>
              <a:lnSpc>
                <a:spcPct val="100000"/>
              </a:lnSpc>
              <a:buFont typeface="Wingdings" panose="05000000000000000000" pitchFamily="2" charset="2"/>
              <a:buChar char="q"/>
              <a:defRPr/>
            </a:pPr>
            <a:r>
              <a:rPr lang="en-US" altLang="en-US" dirty="0">
                <a:solidFill>
                  <a:schemeClr val="tx1"/>
                </a:solidFill>
                <a:latin typeface="Cambria" panose="02040503050406030204" pitchFamily="18" charset="0"/>
              </a:rPr>
              <a:t> EVIDENCE OF CONTROL AND LACK OF ABILITY TO MOVE FREELY OR LEAVE JOB</a:t>
            </a:r>
          </a:p>
          <a:p>
            <a:pPr>
              <a:lnSpc>
                <a:spcPct val="100000"/>
              </a:lnSpc>
              <a:buFont typeface="Wingdings" panose="05000000000000000000" pitchFamily="2" charset="2"/>
              <a:buChar char="q"/>
              <a:defRPr/>
            </a:pPr>
            <a:r>
              <a:rPr lang="en-US" altLang="en-US" dirty="0">
                <a:solidFill>
                  <a:schemeClr val="tx1"/>
                </a:solidFill>
                <a:latin typeface="Cambria" panose="02040503050406030204" pitchFamily="18" charset="0"/>
              </a:rPr>
              <a:t> UNTREATED WORK-RELATED INJURIES</a:t>
            </a:r>
          </a:p>
          <a:p>
            <a:pPr>
              <a:lnSpc>
                <a:spcPct val="100000"/>
              </a:lnSpc>
              <a:buFont typeface="Wingdings" panose="05000000000000000000" pitchFamily="2" charset="2"/>
              <a:buChar char="q"/>
              <a:defRPr/>
            </a:pPr>
            <a:r>
              <a:rPr lang="en-US" altLang="en-US" dirty="0">
                <a:solidFill>
                  <a:schemeClr val="tx1"/>
                </a:solidFill>
                <a:latin typeface="Cambria" panose="02040503050406030204" pitchFamily="18" charset="0"/>
              </a:rPr>
              <a:t> NOT IN CONTROL OF EARNED WAGES</a:t>
            </a:r>
          </a:p>
          <a:p>
            <a:pPr>
              <a:lnSpc>
                <a:spcPct val="100000"/>
              </a:lnSpc>
              <a:buFont typeface="Wingdings" panose="05000000000000000000" pitchFamily="2" charset="2"/>
              <a:buChar char="q"/>
              <a:defRPr/>
            </a:pPr>
            <a:r>
              <a:rPr lang="en-US" altLang="en-US" dirty="0">
                <a:solidFill>
                  <a:schemeClr val="tx1"/>
                </a:solidFill>
                <a:latin typeface="Cambria" panose="02040503050406030204" pitchFamily="18" charset="0"/>
              </a:rPr>
              <a:t> UNSUAL DEDUCTIONS FROM WAGES (RENT,UTILITIES, RECRUITMENT,TRANSPORTATION) </a:t>
            </a:r>
          </a:p>
          <a:p>
            <a:pPr>
              <a:lnSpc>
                <a:spcPct val="100000"/>
              </a:lnSpc>
              <a:buFont typeface="Wingdings" panose="05000000000000000000" pitchFamily="2" charset="2"/>
              <a:buChar char="q"/>
              <a:defRPr/>
            </a:pPr>
            <a:r>
              <a:rPr lang="en-US" altLang="en-US" dirty="0">
                <a:solidFill>
                  <a:schemeClr val="tx1"/>
                </a:solidFill>
                <a:latin typeface="Cambria" panose="02040503050406030204" pitchFamily="18" charset="0"/>
              </a:rPr>
              <a:t> HAS BEEN FORCED TO WORK IN SEVERAL STATES SINCE ARRIVING IN THE US TO WORK UNDER THE FEDERAL GUEST WORKER PROGRAM</a:t>
            </a:r>
          </a:p>
          <a:p>
            <a:pPr>
              <a:lnSpc>
                <a:spcPct val="100000"/>
              </a:lnSpc>
              <a:buFont typeface="Wingdings" panose="05000000000000000000" pitchFamily="2" charset="2"/>
              <a:buChar char="q"/>
              <a:defRPr/>
            </a:pPr>
            <a:r>
              <a:rPr lang="en-US" altLang="en-US" dirty="0">
                <a:solidFill>
                  <a:schemeClr val="tx1"/>
                </a:solidFill>
                <a:latin typeface="Cambria" panose="02040503050406030204" pitchFamily="18" charset="0"/>
              </a:rPr>
              <a:t> THREATS OF DEPORTATION OR INVOLVING LAW ENFORCEMENT</a:t>
            </a:r>
          </a:p>
          <a:p>
            <a:pPr>
              <a:lnSpc>
                <a:spcPct val="100000"/>
              </a:lnSpc>
              <a:buFont typeface="Wingdings" panose="05000000000000000000" pitchFamily="2" charset="2"/>
              <a:buChar char="q"/>
              <a:defRPr/>
            </a:pPr>
            <a:r>
              <a:rPr lang="en-US" altLang="en-US" dirty="0">
                <a:solidFill>
                  <a:schemeClr val="tx1"/>
                </a:solidFill>
                <a:latin typeface="Cambria" panose="02040503050406030204" pitchFamily="18" charset="0"/>
              </a:rPr>
              <a:t> THREATS OF BLACKLISTING OR CAUSING REPUTATIONAL </a:t>
            </a:r>
          </a:p>
          <a:p>
            <a:pPr>
              <a:lnSpc>
                <a:spcPct val="100000"/>
              </a:lnSpc>
              <a:buFont typeface="Wingdings" panose="05000000000000000000" pitchFamily="2" charset="2"/>
              <a:buChar char="q"/>
              <a:defRPr/>
            </a:pPr>
            <a:r>
              <a:rPr lang="en-US" altLang="en-US" dirty="0">
                <a:solidFill>
                  <a:schemeClr val="tx1"/>
                </a:solidFill>
                <a:latin typeface="Cambria" panose="02040503050406030204" pitchFamily="18" charset="0"/>
              </a:rPr>
              <a:t> WORKER EXPRESSES THAT HIS OR HER WORK/LIVING CONDITIONS ARE EXTREMELY DIFFERENT THAN WHAT WAS INITIALLY OFFERED. </a:t>
            </a:r>
          </a:p>
          <a:p>
            <a:pPr>
              <a:lnSpc>
                <a:spcPct val="100000"/>
              </a:lnSpc>
              <a:buFont typeface="Wingdings" panose="05000000000000000000" pitchFamily="2" charset="2"/>
              <a:buChar char="q"/>
              <a:defRPr/>
            </a:pPr>
            <a:r>
              <a:rPr lang="en-US" altLang="en-US" dirty="0">
                <a:solidFill>
                  <a:schemeClr val="tx1"/>
                </a:solidFill>
                <a:latin typeface="Cambria" panose="02040503050406030204" pitchFamily="18" charset="0"/>
              </a:rPr>
              <a:t> INTENSE FEAR OR DEPRESSION</a:t>
            </a:r>
          </a:p>
          <a:p>
            <a:pPr>
              <a:lnSpc>
                <a:spcPct val="100000"/>
              </a:lnSpc>
              <a:buFont typeface="Wingdings" panose="05000000000000000000" pitchFamily="2" charset="2"/>
              <a:buChar char="q"/>
              <a:defRPr/>
            </a:pPr>
            <a:r>
              <a:rPr lang="en-US" altLang="en-US" dirty="0">
                <a:solidFill>
                  <a:schemeClr val="tx1"/>
                </a:solidFill>
                <a:latin typeface="Cambria" panose="02040503050406030204" pitchFamily="18" charset="0"/>
              </a:rPr>
              <a:t> FEAR OF EMPLOYER RETALIATION</a:t>
            </a:r>
          </a:p>
          <a:p>
            <a:pPr>
              <a:lnSpc>
                <a:spcPct val="100000"/>
              </a:lnSpc>
              <a:buFont typeface="Wingdings" panose="05000000000000000000" pitchFamily="2" charset="2"/>
              <a:buChar char="q"/>
              <a:defRPr/>
            </a:pPr>
            <a:r>
              <a:rPr lang="en-US" altLang="en-US" dirty="0">
                <a:solidFill>
                  <a:schemeClr val="tx1"/>
                </a:solidFill>
                <a:latin typeface="Cambria" panose="02040503050406030204" pitchFamily="18" charset="0"/>
              </a:rPr>
              <a:t> LACK OF ID OR IMMIGRATION DOCUMENTS (OR IN POSSESSION OF FALSE ID) </a:t>
            </a:r>
          </a:p>
          <a:p>
            <a:pPr>
              <a:buFont typeface="Arial"/>
              <a:buChar char="•"/>
              <a:defRPr/>
            </a:pPr>
            <a:endParaRPr lang="en-US" altLang="en-US" dirty="0">
              <a:solidFill>
                <a:schemeClr val="tx1"/>
              </a:solidFill>
              <a:latin typeface="Cambria" panose="02040503050406030204" pitchFamily="18" charset="0"/>
            </a:endParaRPr>
          </a:p>
        </p:txBody>
      </p:sp>
    </p:spTree>
    <p:extLst>
      <p:ext uri="{BB962C8B-B14F-4D97-AF65-F5344CB8AC3E}">
        <p14:creationId xmlns:p14="http://schemas.microsoft.com/office/powerpoint/2010/main" val="838938427"/>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710A7-72A0-4F73-9F51-2EF5AC034D4D}"/>
              </a:ext>
            </a:extLst>
          </p:cNvPr>
          <p:cNvSpPr>
            <a:spLocks noGrp="1"/>
          </p:cNvSpPr>
          <p:nvPr>
            <p:ph type="title"/>
          </p:nvPr>
        </p:nvSpPr>
        <p:spPr>
          <a:xfrm>
            <a:off x="538432" y="0"/>
            <a:ext cx="11568223" cy="1395523"/>
          </a:xfrm>
        </p:spPr>
        <p:txBody>
          <a:bodyPr>
            <a:normAutofit/>
          </a:bodyPr>
          <a:lstStyle/>
          <a:p>
            <a:pPr algn="ctr"/>
            <a:r>
              <a:rPr lang="en-US" altLang="en-US" sz="3600" b="1" dirty="0">
                <a:solidFill>
                  <a:schemeClr val="tx1"/>
                </a:solidFill>
                <a:latin typeface="Cambria" panose="02040503050406030204" pitchFamily="18" charset="0"/>
              </a:rPr>
              <a:t>COMMON WORK &amp; LIVING CONDITIONS</a:t>
            </a:r>
            <a:endParaRPr lang="en-US" sz="3600" dirty="0">
              <a:solidFill>
                <a:schemeClr val="tx1"/>
              </a:solidFill>
            </a:endParaRPr>
          </a:p>
        </p:txBody>
      </p:sp>
      <p:sp>
        <p:nvSpPr>
          <p:cNvPr id="3" name="Content Placeholder 2">
            <a:extLst>
              <a:ext uri="{FF2B5EF4-FFF2-40B4-BE49-F238E27FC236}">
                <a16:creationId xmlns:a16="http://schemas.microsoft.com/office/drawing/2014/main" id="{5313A6D1-7605-409E-97A5-684B1C549D11}"/>
              </a:ext>
            </a:extLst>
          </p:cNvPr>
          <p:cNvSpPr>
            <a:spLocks noGrp="1"/>
          </p:cNvSpPr>
          <p:nvPr>
            <p:ph idx="1"/>
          </p:nvPr>
        </p:nvSpPr>
        <p:spPr>
          <a:xfrm>
            <a:off x="85345" y="918356"/>
            <a:ext cx="11358511" cy="5219524"/>
          </a:xfrm>
        </p:spPr>
        <p:txBody>
          <a:bodyPr>
            <a:normAutofit fontScale="77500" lnSpcReduction="20000"/>
          </a:bodyPr>
          <a:lstStyle/>
          <a:p>
            <a:pPr>
              <a:lnSpc>
                <a:spcPct val="150000"/>
              </a:lnSpc>
              <a:spcAft>
                <a:spcPts val="0"/>
              </a:spcAft>
              <a:buClr>
                <a:schemeClr val="accent1">
                  <a:lumMod val="60000"/>
                  <a:lumOff val="40000"/>
                </a:schemeClr>
              </a:buClr>
              <a:defRPr/>
            </a:pPr>
            <a:r>
              <a:rPr lang="en-US" altLang="en-US" dirty="0">
                <a:solidFill>
                  <a:schemeClr val="tx1"/>
                </a:solidFill>
                <a:latin typeface="Cambria" panose="02040503050406030204" pitchFamily="18" charset="0"/>
                <a:cs typeface="Times New Roman" panose="02020603050405020304" pitchFamily="18" charset="0"/>
              </a:rPr>
              <a:t>IS NOT FREE TO LEAVE OR COME AND GO AS HE/SHE WISHES (FREEDOM OF MOVEMENT)</a:t>
            </a:r>
          </a:p>
          <a:p>
            <a:pPr>
              <a:lnSpc>
                <a:spcPct val="150000"/>
              </a:lnSpc>
              <a:spcAft>
                <a:spcPts val="0"/>
              </a:spcAft>
              <a:buClr>
                <a:schemeClr val="accent1">
                  <a:lumMod val="60000"/>
                  <a:lumOff val="40000"/>
                </a:schemeClr>
              </a:buClr>
              <a:defRPr/>
            </a:pPr>
            <a:r>
              <a:rPr lang="en-US" altLang="en-US" dirty="0">
                <a:solidFill>
                  <a:schemeClr val="tx1"/>
                </a:solidFill>
                <a:latin typeface="Cambria" panose="02040503050406030204" pitchFamily="18" charset="0"/>
                <a:cs typeface="Times New Roman" panose="02020603050405020304" pitchFamily="18" charset="0"/>
              </a:rPr>
              <a:t>IS UNPAID, PAID VERY LITTLE, OR PAY IS GARNISHED</a:t>
            </a:r>
          </a:p>
          <a:p>
            <a:pPr>
              <a:lnSpc>
                <a:spcPct val="150000"/>
              </a:lnSpc>
              <a:spcAft>
                <a:spcPts val="0"/>
              </a:spcAft>
              <a:buClr>
                <a:schemeClr val="accent1">
                  <a:lumMod val="60000"/>
                  <a:lumOff val="40000"/>
                </a:schemeClr>
              </a:buClr>
              <a:defRPr/>
            </a:pPr>
            <a:r>
              <a:rPr lang="en-US" altLang="en-US" dirty="0">
                <a:solidFill>
                  <a:schemeClr val="tx1"/>
                </a:solidFill>
                <a:latin typeface="Cambria" panose="02040503050406030204" pitchFamily="18" charset="0"/>
                <a:cs typeface="Times New Roman" panose="02020603050405020304" pitchFamily="18" charset="0"/>
              </a:rPr>
              <a:t>WORKS EXCESSIVELY LONG AND/UNUSUAL HOURS</a:t>
            </a:r>
          </a:p>
          <a:p>
            <a:pPr>
              <a:lnSpc>
                <a:spcPct val="150000"/>
              </a:lnSpc>
              <a:spcAft>
                <a:spcPts val="0"/>
              </a:spcAft>
              <a:buClr>
                <a:schemeClr val="accent1">
                  <a:lumMod val="60000"/>
                  <a:lumOff val="40000"/>
                </a:schemeClr>
              </a:buClr>
              <a:defRPr/>
            </a:pPr>
            <a:r>
              <a:rPr lang="en-US" altLang="en-US" dirty="0">
                <a:solidFill>
                  <a:schemeClr val="tx1"/>
                </a:solidFill>
                <a:latin typeface="Cambria" panose="02040503050406030204" pitchFamily="18" charset="0"/>
                <a:cs typeface="Times New Roman" panose="02020603050405020304" pitchFamily="18" charset="0"/>
              </a:rPr>
              <a:t>IS NOT ALLOWED BREAKS OR SUFFERS UNDER UNUSUAL RESTRICTIONS AT WORK</a:t>
            </a:r>
          </a:p>
          <a:p>
            <a:pPr>
              <a:lnSpc>
                <a:spcPct val="150000"/>
              </a:lnSpc>
              <a:spcAft>
                <a:spcPts val="0"/>
              </a:spcAft>
              <a:buClr>
                <a:schemeClr val="accent1">
                  <a:lumMod val="60000"/>
                  <a:lumOff val="40000"/>
                </a:schemeClr>
              </a:buClr>
              <a:defRPr/>
            </a:pPr>
            <a:r>
              <a:rPr lang="en-US" altLang="en-US" dirty="0">
                <a:solidFill>
                  <a:schemeClr val="tx1"/>
                </a:solidFill>
                <a:latin typeface="Cambria" panose="02040503050406030204" pitchFamily="18" charset="0"/>
                <a:cs typeface="Times New Roman" panose="02020603050405020304" pitchFamily="18" charset="0"/>
              </a:rPr>
              <a:t>FOOD/SLEEP DEPRIVATION (WHAT TIME IS BREAKFAST? LUNCH? DINNER? ACCESS TO WATER ?) </a:t>
            </a:r>
          </a:p>
          <a:p>
            <a:pPr>
              <a:lnSpc>
                <a:spcPct val="150000"/>
              </a:lnSpc>
              <a:spcAft>
                <a:spcPts val="0"/>
              </a:spcAft>
              <a:buClr>
                <a:schemeClr val="accent1">
                  <a:lumMod val="60000"/>
                  <a:lumOff val="40000"/>
                </a:schemeClr>
              </a:buClr>
              <a:defRPr/>
            </a:pPr>
            <a:r>
              <a:rPr lang="en-US" altLang="en-US" dirty="0">
                <a:solidFill>
                  <a:schemeClr val="tx1"/>
                </a:solidFill>
                <a:latin typeface="Cambria" panose="02040503050406030204" pitchFamily="18" charset="0"/>
                <a:cs typeface="Times New Roman" panose="02020603050405020304" pitchFamily="18" charset="0"/>
              </a:rPr>
              <a:t>OWES A LARGE DEBT AND IS UNABLE TO PAY IT OFF </a:t>
            </a:r>
          </a:p>
          <a:p>
            <a:pPr>
              <a:lnSpc>
                <a:spcPct val="150000"/>
              </a:lnSpc>
              <a:spcAft>
                <a:spcPts val="0"/>
              </a:spcAft>
              <a:buClr>
                <a:schemeClr val="accent1">
                  <a:lumMod val="60000"/>
                  <a:lumOff val="40000"/>
                </a:schemeClr>
              </a:buClr>
              <a:defRPr/>
            </a:pPr>
            <a:r>
              <a:rPr lang="en-US" altLang="en-US" dirty="0">
                <a:solidFill>
                  <a:schemeClr val="tx1"/>
                </a:solidFill>
                <a:latin typeface="Cambria" panose="02040503050406030204" pitchFamily="18" charset="0"/>
                <a:cs typeface="Times New Roman" panose="02020603050405020304" pitchFamily="18" charset="0"/>
              </a:rPr>
              <a:t>WAS RECRUITED THROUGH FALSE PROMISES CONCERNING THE NATURE AND CONDITIONS OF THEIR WORK</a:t>
            </a:r>
          </a:p>
          <a:p>
            <a:pPr>
              <a:lnSpc>
                <a:spcPct val="150000"/>
              </a:lnSpc>
              <a:spcAft>
                <a:spcPts val="0"/>
              </a:spcAft>
              <a:buClr>
                <a:schemeClr val="accent1">
                  <a:lumMod val="60000"/>
                  <a:lumOff val="40000"/>
                </a:schemeClr>
              </a:buClr>
              <a:defRPr/>
            </a:pPr>
            <a:r>
              <a:rPr lang="en-US" altLang="en-US" dirty="0">
                <a:solidFill>
                  <a:schemeClr val="tx1"/>
                </a:solidFill>
                <a:latin typeface="Cambria" panose="02040503050406030204" pitchFamily="18" charset="0"/>
                <a:cs typeface="Times New Roman" panose="02020603050405020304" pitchFamily="18" charset="0"/>
              </a:rPr>
              <a:t>SECURITY MEASURES EXIST IN THE WORK AND/OR LIVING LOCATIONS (BOARDED WINDOWS, BARS ON WINDOWS, ETC.) </a:t>
            </a:r>
          </a:p>
          <a:p>
            <a:pPr>
              <a:lnSpc>
                <a:spcPct val="150000"/>
              </a:lnSpc>
              <a:spcAft>
                <a:spcPts val="0"/>
              </a:spcAft>
              <a:buClr>
                <a:schemeClr val="accent1">
                  <a:lumMod val="60000"/>
                  <a:lumOff val="40000"/>
                </a:schemeClr>
              </a:buClr>
              <a:defRPr/>
            </a:pPr>
            <a:r>
              <a:rPr lang="en-US" altLang="en-US" dirty="0">
                <a:solidFill>
                  <a:schemeClr val="tx1"/>
                </a:solidFill>
                <a:latin typeface="Cambria" panose="02040503050406030204" pitchFamily="18" charset="0"/>
                <a:cs typeface="Times New Roman" panose="02020603050405020304" pitchFamily="18" charset="0"/>
              </a:rPr>
              <a:t>LIVES IN EMPLOYER PROVIDED HOUSING (CONSIDER THE CONDITIONS OF THE PROPERTY-PESTS, HEAT, WATER, STOVE, REFRIGERATOR-LIVABLE? OR UNLIVABLE?) </a:t>
            </a:r>
          </a:p>
          <a:p>
            <a:pPr>
              <a:lnSpc>
                <a:spcPct val="150000"/>
              </a:lnSpc>
              <a:spcAft>
                <a:spcPts val="0"/>
              </a:spcAft>
              <a:buClr>
                <a:schemeClr val="accent1">
                  <a:lumMod val="60000"/>
                  <a:lumOff val="40000"/>
                </a:schemeClr>
              </a:buClr>
              <a:defRPr/>
            </a:pPr>
            <a:r>
              <a:rPr lang="en-US" altLang="en-US" dirty="0">
                <a:solidFill>
                  <a:schemeClr val="tx1"/>
                </a:solidFill>
                <a:latin typeface="Cambria" panose="02040503050406030204" pitchFamily="18" charset="0"/>
                <a:cs typeface="Times New Roman" panose="02020603050405020304" pitchFamily="18" charset="0"/>
              </a:rPr>
              <a:t>H2A CONTRACTORS MUST OBEY CERTAIN REGULATIONS WITH REGARD TO HOUSING WORKERS. (STATE MONITORS HELP REGULATE) </a:t>
            </a:r>
          </a:p>
          <a:p>
            <a:pPr>
              <a:lnSpc>
                <a:spcPct val="150000"/>
              </a:lnSpc>
              <a:spcAft>
                <a:spcPts val="0"/>
              </a:spcAft>
              <a:buClr>
                <a:schemeClr val="accent1">
                  <a:lumMod val="60000"/>
                  <a:lumOff val="40000"/>
                </a:schemeClr>
              </a:buClr>
              <a:defRPr/>
            </a:pPr>
            <a:endParaRPr lang="en-US" altLang="en-US" dirty="0">
              <a:solidFill>
                <a:schemeClr val="tx1"/>
              </a:solidFill>
              <a:latin typeface="Cambria" panose="020405030504060302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20689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29915-74E5-434B-B485-B75EBD9A2161}"/>
              </a:ext>
            </a:extLst>
          </p:cNvPr>
          <p:cNvSpPr>
            <a:spLocks noGrp="1"/>
          </p:cNvSpPr>
          <p:nvPr>
            <p:ph type="title" idx="4294967295"/>
          </p:nvPr>
        </p:nvSpPr>
        <p:spPr>
          <a:xfrm>
            <a:off x="1450975" y="108796"/>
            <a:ext cx="9290050" cy="1049337"/>
          </a:xfrm>
        </p:spPr>
        <p:txBody>
          <a:bodyPr>
            <a:normAutofit/>
          </a:bodyPr>
          <a:lstStyle/>
          <a:p>
            <a:pPr algn="ctr"/>
            <a:r>
              <a:rPr lang="en-US" b="1" dirty="0">
                <a:latin typeface="Cambria" panose="02040503050406030204" pitchFamily="18" charset="0"/>
                <a:ea typeface="Cambria" panose="02040503050406030204" pitchFamily="18" charset="0"/>
              </a:rPr>
              <a:t>NEEDS OF VICTIMS</a:t>
            </a:r>
            <a:br>
              <a:rPr lang="en-US" b="1" dirty="0">
                <a:latin typeface="Cambria" panose="02040503050406030204" pitchFamily="18" charset="0"/>
                <a:ea typeface="Cambria" panose="02040503050406030204" pitchFamily="18" charset="0"/>
              </a:rPr>
            </a:br>
            <a:r>
              <a:rPr lang="en-US" b="1" dirty="0">
                <a:latin typeface="Cambria" panose="02040503050406030204" pitchFamily="18" charset="0"/>
                <a:ea typeface="Cambria" panose="02040503050406030204" pitchFamily="18" charset="0"/>
              </a:rPr>
              <a:t>ANTI-HUMAN TRAFFICKING ADVOCACY</a:t>
            </a:r>
          </a:p>
        </p:txBody>
      </p:sp>
      <p:pic>
        <p:nvPicPr>
          <p:cNvPr id="4" name="Content Placeholder 3">
            <a:extLst>
              <a:ext uri="{FF2B5EF4-FFF2-40B4-BE49-F238E27FC236}">
                <a16:creationId xmlns:a16="http://schemas.microsoft.com/office/drawing/2014/main" id="{938CF654-1559-4F06-AE9A-84DAB0956686}"/>
              </a:ext>
            </a:extLst>
          </p:cNvPr>
          <p:cNvPicPr>
            <a:picLocks noGrp="1" noChangeAspect="1"/>
          </p:cNvPicPr>
          <p:nvPr>
            <p:ph idx="4294967295"/>
          </p:nvPr>
        </p:nvPicPr>
        <p:blipFill>
          <a:blip r:embed="rId2">
            <a:extLst>
              <a:ext uri="{BEBA8EAE-BF5A-486C-A8C5-ECC9F3942E4B}">
                <a14:imgProps xmlns:a14="http://schemas.microsoft.com/office/drawing/2010/main">
                  <a14:imgLayer r:embed="rId3">
                    <a14:imgEffect>
                      <a14:colorTemperature colorTemp="4700"/>
                    </a14:imgEffect>
                  </a14:imgLayer>
                </a14:imgProps>
              </a:ext>
            </a:extLst>
          </a:blip>
          <a:stretch>
            <a:fillRect/>
          </a:stretch>
        </p:blipFill>
        <p:spPr>
          <a:xfrm>
            <a:off x="1" y="980003"/>
            <a:ext cx="12192000" cy="5070475"/>
          </a:xfrm>
          <a:prstGeom prst="rect">
            <a:avLst/>
          </a:prstGeom>
        </p:spPr>
      </p:pic>
    </p:spTree>
    <p:extLst>
      <p:ext uri="{BB962C8B-B14F-4D97-AF65-F5344CB8AC3E}">
        <p14:creationId xmlns:p14="http://schemas.microsoft.com/office/powerpoint/2010/main" val="1461857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925C3185-0CC4-439D-B794-A393D8CB3864}"/>
              </a:ext>
            </a:extLst>
          </p:cNvPr>
          <p:cNvSpPr>
            <a:spLocks noGrp="1" noChangeArrowheads="1"/>
          </p:cNvSpPr>
          <p:nvPr>
            <p:ph type="title" idx="4294967295"/>
          </p:nvPr>
        </p:nvSpPr>
        <p:spPr>
          <a:xfrm>
            <a:off x="0" y="1"/>
            <a:ext cx="12098956" cy="1181100"/>
          </a:xfrm>
        </p:spPr>
        <p:txBody>
          <a:bodyPr>
            <a:normAutofit fontScale="90000"/>
          </a:bodyPr>
          <a:lstStyle/>
          <a:p>
            <a:pPr algn="ctr">
              <a:defRPr/>
            </a:pPr>
            <a:br>
              <a:rPr lang="en-US" sz="3600" b="1" dirty="0">
                <a:solidFill>
                  <a:schemeClr val="tx1"/>
                </a:solidFill>
                <a:effectLst>
                  <a:outerShdw blurRad="38100" dist="38100" dir="2700000" algn="tl">
                    <a:srgbClr val="000000">
                      <a:alpha val="43137"/>
                    </a:srgbClr>
                  </a:outerShdw>
                </a:effectLst>
                <a:latin typeface="Arial" charset="0"/>
              </a:rPr>
            </a:br>
            <a:r>
              <a:rPr lang="en-US" sz="4000" b="1" dirty="0">
                <a:solidFill>
                  <a:schemeClr val="tx1"/>
                </a:solidFill>
                <a:effectLst>
                  <a:outerShdw blurRad="38100" dist="38100" dir="2700000" algn="tl">
                    <a:srgbClr val="000000">
                      <a:alpha val="43137"/>
                    </a:srgbClr>
                  </a:outerShdw>
                </a:effectLst>
                <a:latin typeface="Cambria" panose="02040503050406030204" pitchFamily="18" charset="0"/>
              </a:rPr>
              <a:t>GETTING VICTIMS, THE HELP THEY NEED</a:t>
            </a:r>
            <a:br>
              <a:rPr lang="en-US" sz="3600" b="1" dirty="0">
                <a:latin typeface="Arial" charset="0"/>
              </a:rPr>
            </a:br>
            <a:endParaRPr lang="en-US" sz="3600" b="1" dirty="0">
              <a:latin typeface="Arial" charset="0"/>
            </a:endParaRPr>
          </a:p>
        </p:txBody>
      </p:sp>
      <p:sp>
        <p:nvSpPr>
          <p:cNvPr id="33794" name="Rectangle 3">
            <a:extLst>
              <a:ext uri="{FF2B5EF4-FFF2-40B4-BE49-F238E27FC236}">
                <a16:creationId xmlns:a16="http://schemas.microsoft.com/office/drawing/2014/main" id="{0C4B76A0-84D3-4E74-9963-BC464A025CF1}"/>
              </a:ext>
            </a:extLst>
          </p:cNvPr>
          <p:cNvSpPr>
            <a:spLocks noGrp="1" noChangeArrowheads="1"/>
          </p:cNvSpPr>
          <p:nvPr>
            <p:ph idx="4294967295"/>
          </p:nvPr>
        </p:nvSpPr>
        <p:spPr>
          <a:xfrm>
            <a:off x="0" y="1181100"/>
            <a:ext cx="12192000" cy="4951413"/>
          </a:xfrm>
        </p:spPr>
        <p:txBody>
          <a:bodyPr>
            <a:normAutofit/>
          </a:bodyPr>
          <a:lstStyle/>
          <a:p>
            <a:pPr>
              <a:lnSpc>
                <a:spcPct val="90000"/>
              </a:lnSpc>
              <a:buFont typeface="Arial" charset="0"/>
              <a:buChar char="•"/>
              <a:defRPr/>
            </a:pPr>
            <a:r>
              <a:rPr lang="en-US" altLang="en-US" sz="1800" dirty="0">
                <a:solidFill>
                  <a:schemeClr val="tx1"/>
                </a:solidFill>
                <a:latin typeface="Cambria" pitchFamily="18" charset="0"/>
                <a:cs typeface="Times New Roman" pitchFamily="18" charset="0"/>
              </a:rPr>
              <a:t>If you think you have come in contact with victim of human trafficking, call </a:t>
            </a:r>
            <a:r>
              <a:rPr lang="en-US" altLang="en-US" sz="1800" b="1" dirty="0">
                <a:solidFill>
                  <a:schemeClr val="tx1"/>
                </a:solidFill>
                <a:latin typeface="Cambria" pitchFamily="18" charset="0"/>
              </a:rPr>
              <a:t>National Human Trafficking Hotline</a:t>
            </a:r>
            <a:r>
              <a:rPr lang="en-US" altLang="en-US" sz="1800" b="1" dirty="0">
                <a:solidFill>
                  <a:schemeClr val="tx1"/>
                </a:solidFill>
                <a:latin typeface="Cambria" pitchFamily="18" charset="0"/>
                <a:cs typeface="Times New Roman" pitchFamily="18" charset="0"/>
              </a:rPr>
              <a:t>, 1.888.373.7888</a:t>
            </a:r>
            <a:r>
              <a:rPr lang="en-US" altLang="en-US" sz="1800" dirty="0">
                <a:solidFill>
                  <a:schemeClr val="tx1"/>
                </a:solidFill>
                <a:latin typeface="Cambria" pitchFamily="18" charset="0"/>
                <a:cs typeface="Times New Roman" pitchFamily="18" charset="0"/>
              </a:rPr>
              <a:t>.  </a:t>
            </a:r>
          </a:p>
          <a:p>
            <a:pPr>
              <a:lnSpc>
                <a:spcPct val="90000"/>
              </a:lnSpc>
              <a:buFont typeface="Arial" charset="0"/>
              <a:buChar char="•"/>
              <a:defRPr/>
            </a:pPr>
            <a:r>
              <a:rPr lang="en-US" altLang="en-US" sz="1800" dirty="0">
                <a:solidFill>
                  <a:schemeClr val="tx1"/>
                </a:solidFill>
                <a:latin typeface="Cambria" pitchFamily="18" charset="0"/>
                <a:cs typeface="Times New Roman" pitchFamily="18" charset="0"/>
              </a:rPr>
              <a:t>This hotline will help you:</a:t>
            </a:r>
          </a:p>
          <a:p>
            <a:pPr lvl="1">
              <a:lnSpc>
                <a:spcPct val="90000"/>
              </a:lnSpc>
              <a:buFont typeface="Arial" charset="0"/>
              <a:buChar char="•"/>
              <a:defRPr/>
            </a:pPr>
            <a:r>
              <a:rPr lang="en-US" altLang="en-US" dirty="0">
                <a:solidFill>
                  <a:schemeClr val="tx1"/>
                </a:solidFill>
                <a:latin typeface="Cambria" pitchFamily="18" charset="0"/>
                <a:cs typeface="Times New Roman" pitchFamily="18" charset="0"/>
              </a:rPr>
              <a:t>Determine if you have encountered victims of human trafficking</a:t>
            </a:r>
          </a:p>
          <a:p>
            <a:pPr lvl="1">
              <a:lnSpc>
                <a:spcPct val="90000"/>
              </a:lnSpc>
              <a:buFont typeface="Arial" charset="0"/>
              <a:buChar char="•"/>
              <a:defRPr/>
            </a:pPr>
            <a:r>
              <a:rPr lang="en-US" altLang="en-US" dirty="0">
                <a:solidFill>
                  <a:schemeClr val="tx1"/>
                </a:solidFill>
                <a:latin typeface="Cambria" pitchFamily="18" charset="0"/>
                <a:cs typeface="Times New Roman" pitchFamily="18" charset="0"/>
              </a:rPr>
              <a:t>Identify local community resources to help victims</a:t>
            </a:r>
          </a:p>
          <a:p>
            <a:pPr lvl="1">
              <a:lnSpc>
                <a:spcPct val="90000"/>
              </a:lnSpc>
              <a:buFont typeface="Arial" charset="0"/>
              <a:buChar char="•"/>
              <a:defRPr/>
            </a:pPr>
            <a:r>
              <a:rPr lang="en-US" altLang="en-US" dirty="0">
                <a:solidFill>
                  <a:schemeClr val="tx1"/>
                </a:solidFill>
                <a:latin typeface="Cambria" pitchFamily="18" charset="0"/>
                <a:cs typeface="Times New Roman" pitchFamily="18" charset="0"/>
              </a:rPr>
              <a:t>Coordinate with local social service organizations to help protect and serve victims so they begin process of restoring their lives</a:t>
            </a:r>
          </a:p>
          <a:p>
            <a:pPr>
              <a:lnSpc>
                <a:spcPct val="90000"/>
              </a:lnSpc>
              <a:buFont typeface="Arial" charset="0"/>
              <a:buChar char="•"/>
              <a:defRPr/>
            </a:pPr>
            <a:r>
              <a:rPr lang="en-US" altLang="en-US" sz="1800" dirty="0">
                <a:solidFill>
                  <a:schemeClr val="tx1"/>
                </a:solidFill>
                <a:latin typeface="Cambria" pitchFamily="18" charset="0"/>
              </a:rPr>
              <a:t>For more information on human trafficking visit </a:t>
            </a:r>
            <a:r>
              <a:rPr lang="en-US" altLang="en-US" sz="1800" b="1" dirty="0">
                <a:solidFill>
                  <a:schemeClr val="tx1"/>
                </a:solidFill>
                <a:latin typeface="Cambria" pitchFamily="18" charset="0"/>
                <a:hlinkClick r:id="rId3"/>
              </a:rPr>
              <a:t>www.acf.hhs.gov/trafficking</a:t>
            </a:r>
            <a:endParaRPr lang="en-US" altLang="en-US" sz="1800" b="1" dirty="0">
              <a:solidFill>
                <a:schemeClr val="tx1"/>
              </a:solidFill>
              <a:latin typeface="Cambria" pitchFamily="18" charset="0"/>
            </a:endParaRPr>
          </a:p>
          <a:p>
            <a:pPr>
              <a:lnSpc>
                <a:spcPct val="90000"/>
              </a:lnSpc>
              <a:buFont typeface="Arial" charset="0"/>
              <a:buChar char="•"/>
              <a:defRPr/>
            </a:pPr>
            <a:r>
              <a:rPr lang="en-US" altLang="en-US" sz="1800" b="1" dirty="0">
                <a:solidFill>
                  <a:schemeClr val="tx1"/>
                </a:solidFill>
                <a:latin typeface="Cambria" pitchFamily="18" charset="0"/>
              </a:rPr>
              <a:t>UMOS Latina Resource Center 414-389-6510 (Bilingual) </a:t>
            </a:r>
          </a:p>
          <a:p>
            <a:pPr lvl="1" eaLnBrk="1" hangingPunct="1">
              <a:lnSpc>
                <a:spcPct val="90000"/>
              </a:lnSpc>
              <a:buFont typeface="Arial" charset="0"/>
              <a:buChar char="•"/>
              <a:defRPr/>
            </a:pPr>
            <a:r>
              <a:rPr lang="en-US" altLang="en-US" dirty="0">
                <a:solidFill>
                  <a:schemeClr val="tx1"/>
                </a:solidFill>
                <a:latin typeface="Cambria" panose="02040503050406030204" pitchFamily="18" charset="0"/>
                <a:cs typeface="Times New Roman" pitchFamily="18" charset="0"/>
              </a:rPr>
              <a:t>Identify local community resources to help victims</a:t>
            </a:r>
          </a:p>
          <a:p>
            <a:pPr lvl="1" eaLnBrk="1" hangingPunct="1">
              <a:lnSpc>
                <a:spcPct val="90000"/>
              </a:lnSpc>
              <a:buFont typeface="Arial" charset="0"/>
              <a:buChar char="•"/>
              <a:defRPr/>
            </a:pPr>
            <a:r>
              <a:rPr lang="en-US" altLang="en-US" dirty="0">
                <a:solidFill>
                  <a:schemeClr val="tx1"/>
                </a:solidFill>
                <a:latin typeface="Cambria" panose="02040503050406030204" pitchFamily="18" charset="0"/>
                <a:cs typeface="Times New Roman" pitchFamily="18" charset="0"/>
              </a:rPr>
              <a:t>Coordinate with local social service organizations to help protect and serve victims</a:t>
            </a:r>
          </a:p>
          <a:p>
            <a:pPr lvl="1" eaLnBrk="1" hangingPunct="1">
              <a:lnSpc>
                <a:spcPct val="90000"/>
              </a:lnSpc>
              <a:buFont typeface="Arial" charset="0"/>
              <a:buChar char="•"/>
              <a:defRPr/>
            </a:pPr>
            <a:r>
              <a:rPr lang="en-US" altLang="en-US" dirty="0">
                <a:solidFill>
                  <a:schemeClr val="tx1"/>
                </a:solidFill>
                <a:latin typeface="Cambria" panose="02040503050406030204" pitchFamily="18" charset="0"/>
              </a:rPr>
              <a:t>Connect foreign born victims to local, state &amp; Federal services</a:t>
            </a:r>
          </a:p>
          <a:p>
            <a:pPr lvl="1" eaLnBrk="1" hangingPunct="1">
              <a:lnSpc>
                <a:spcPct val="90000"/>
              </a:lnSpc>
              <a:buFont typeface="Arial" charset="0"/>
              <a:buChar char="•"/>
              <a:defRPr/>
            </a:pPr>
            <a:endParaRPr lang="en-US" altLang="en-US" dirty="0">
              <a:solidFill>
                <a:schemeClr val="tx1"/>
              </a:solidFill>
              <a:latin typeface="Cambria" panose="02040503050406030204" pitchFamily="18" charset="0"/>
            </a:endParaRPr>
          </a:p>
          <a:p>
            <a:pPr marL="114300" indent="0" algn="ctr">
              <a:lnSpc>
                <a:spcPct val="90000"/>
              </a:lnSpc>
              <a:buNone/>
              <a:defRPr/>
            </a:pPr>
            <a:r>
              <a:rPr lang="en-US" altLang="en-US" sz="1800" b="1" i="1" dirty="0">
                <a:solidFill>
                  <a:schemeClr val="tx1"/>
                </a:solidFill>
                <a:latin typeface="Cambria" pitchFamily="18" charset="0"/>
              </a:rPr>
              <a:t>Call local police if victim is at risk of imminent harm</a:t>
            </a:r>
          </a:p>
          <a:p>
            <a:pPr algn="ctr">
              <a:lnSpc>
                <a:spcPct val="90000"/>
              </a:lnSpc>
              <a:buFontTx/>
              <a:buNone/>
              <a:defRPr/>
            </a:pPr>
            <a:endParaRPr lang="en-US" altLang="en-US" b="1" dirty="0">
              <a:latin typeface="Arial" charset="0"/>
            </a:endParaRPr>
          </a:p>
          <a:p>
            <a:pPr>
              <a:lnSpc>
                <a:spcPct val="90000"/>
              </a:lnSpc>
              <a:buFontTx/>
              <a:buNone/>
              <a:defRPr/>
            </a:pPr>
            <a:endParaRPr lang="en-US" altLang="en-US" dirty="0">
              <a:latin typeface="Arial" charset="0"/>
            </a:endParaRPr>
          </a:p>
          <a:p>
            <a:pPr>
              <a:lnSpc>
                <a:spcPct val="90000"/>
              </a:lnSpc>
              <a:buFont typeface="Arial" charset="0"/>
              <a:buChar char="•"/>
              <a:defRPr/>
            </a:pPr>
            <a:endParaRPr lang="en-US" altLang="en-US" dirty="0">
              <a:latin typeface="Arial" charset="0"/>
            </a:endParaRPr>
          </a:p>
        </p:txBody>
      </p:sp>
    </p:spTree>
    <p:extLst>
      <p:ext uri="{BB962C8B-B14F-4D97-AF65-F5344CB8AC3E}">
        <p14:creationId xmlns:p14="http://schemas.microsoft.com/office/powerpoint/2010/main" val="1766841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F37FB9F-60C9-4202-BFAD-03B2C1D76FAD}"/>
              </a:ext>
            </a:extLst>
          </p:cNvPr>
          <p:cNvSpPr txBox="1">
            <a:spLocks/>
          </p:cNvSpPr>
          <p:nvPr/>
        </p:nvSpPr>
        <p:spPr>
          <a:xfrm>
            <a:off x="693710" y="616418"/>
            <a:ext cx="10612073" cy="5158740"/>
          </a:xfrm>
          <a:prstGeom prst="rect">
            <a:avLst/>
          </a:prstGeom>
        </p:spPr>
        <p:txBody>
          <a:bodyPr vert="horz" lIns="91440" tIns="45720" rIns="91440" bIns="45720" rtlCol="0" anchor="t">
            <a:no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lnSpc>
                <a:spcPct val="150000"/>
              </a:lnSpc>
            </a:pPr>
            <a:br>
              <a:rPr lang="en-US" sz="2400" dirty="0">
                <a:latin typeface="Cambria" panose="02040503050406030204" pitchFamily="18" charset="0"/>
              </a:rPr>
            </a:br>
            <a:r>
              <a:rPr lang="en-US" sz="2400" dirty="0">
                <a:latin typeface="Cambria" panose="02040503050406030204" pitchFamily="18" charset="0"/>
              </a:rPr>
              <a:t>Mariana Rodriguez-</a:t>
            </a:r>
            <a:r>
              <a:rPr lang="en-US" sz="2400" i="1" dirty="0">
                <a:latin typeface="Cambria" panose="02040503050406030204" pitchFamily="18" charset="0"/>
              </a:rPr>
              <a:t>Program Director</a:t>
            </a:r>
            <a:br>
              <a:rPr lang="en-US" sz="2400" i="1" dirty="0">
                <a:latin typeface="Cambria" panose="02040503050406030204" pitchFamily="18" charset="0"/>
              </a:rPr>
            </a:br>
            <a:r>
              <a:rPr lang="en-US" sz="2400" dirty="0">
                <a:latin typeface="Cambria" panose="02040503050406030204" pitchFamily="18" charset="0"/>
              </a:rPr>
              <a:t>P: (414) 389-6508     E: </a:t>
            </a:r>
            <a:r>
              <a:rPr lang="en-US" sz="2400" dirty="0">
                <a:latin typeface="Cambria" panose="02040503050406030204" pitchFamily="18" charset="0"/>
                <a:hlinkClick r:id="rId2"/>
              </a:rPr>
              <a:t>Mariana.Rodriguez@umos.org</a:t>
            </a:r>
            <a:r>
              <a:rPr lang="en-US" sz="2400" dirty="0">
                <a:latin typeface="Cambria" panose="02040503050406030204" pitchFamily="18" charset="0"/>
              </a:rPr>
              <a:t> </a:t>
            </a:r>
            <a:br>
              <a:rPr lang="en-US" sz="2400" dirty="0">
                <a:latin typeface="Cambria" panose="02040503050406030204" pitchFamily="18" charset="0"/>
              </a:rPr>
            </a:br>
            <a:r>
              <a:rPr lang="en-US" sz="2400" dirty="0">
                <a:latin typeface="Cambria" panose="02040503050406030204" pitchFamily="18" charset="0"/>
              </a:rPr>
              <a:t>Javier Acevedo-</a:t>
            </a:r>
            <a:r>
              <a:rPr lang="en-US" sz="2400" i="1" dirty="0">
                <a:latin typeface="Cambria" panose="02040503050406030204" pitchFamily="18" charset="0"/>
              </a:rPr>
              <a:t>Lead Victim Advocate </a:t>
            </a:r>
            <a:br>
              <a:rPr lang="en-US" sz="2400" dirty="0">
                <a:latin typeface="Cambria" panose="02040503050406030204" pitchFamily="18" charset="0"/>
              </a:rPr>
            </a:br>
            <a:r>
              <a:rPr lang="en-US" sz="2400" dirty="0">
                <a:latin typeface="Cambria" panose="02040503050406030204" pitchFamily="18" charset="0"/>
              </a:rPr>
              <a:t>P: (414) 389-6512    E: </a:t>
            </a:r>
            <a:r>
              <a:rPr lang="en-US" sz="2400" dirty="0">
                <a:latin typeface="Cambria" panose="02040503050406030204" pitchFamily="18" charset="0"/>
                <a:hlinkClick r:id="rId3"/>
              </a:rPr>
              <a:t>Javier.Acevedo@umos.org</a:t>
            </a:r>
            <a:r>
              <a:rPr lang="en-US" sz="2400" dirty="0">
                <a:latin typeface="Cambria" panose="02040503050406030204" pitchFamily="18" charset="0"/>
              </a:rPr>
              <a:t> </a:t>
            </a:r>
            <a:br>
              <a:rPr lang="en-US" sz="2400" dirty="0">
                <a:latin typeface="Cambria" panose="02040503050406030204" pitchFamily="18" charset="0"/>
              </a:rPr>
            </a:br>
            <a:r>
              <a:rPr lang="en-US" sz="2400" dirty="0">
                <a:latin typeface="Cambria" panose="02040503050406030204" pitchFamily="18" charset="0"/>
              </a:rPr>
              <a:t>Darwin Borrely-</a:t>
            </a:r>
            <a:r>
              <a:rPr lang="en-US" sz="2400" i="1" dirty="0">
                <a:latin typeface="Cambria" panose="02040503050406030204" pitchFamily="18" charset="0"/>
              </a:rPr>
              <a:t>Victim Advocate </a:t>
            </a:r>
            <a:br>
              <a:rPr lang="en-US" sz="2400" dirty="0">
                <a:latin typeface="Cambria" panose="02040503050406030204" pitchFamily="18" charset="0"/>
              </a:rPr>
            </a:br>
            <a:r>
              <a:rPr lang="en-US" sz="2400" dirty="0">
                <a:latin typeface="Cambria" panose="02040503050406030204" pitchFamily="18" charset="0"/>
              </a:rPr>
              <a:t>P: (920) 410-2969     E: </a:t>
            </a:r>
            <a:r>
              <a:rPr lang="en-US" sz="2400" dirty="0">
                <a:latin typeface="Cambria" panose="02040503050406030204" pitchFamily="18" charset="0"/>
                <a:hlinkClick r:id="rId4"/>
              </a:rPr>
              <a:t>Darwin.Borrely@umos.org</a:t>
            </a:r>
            <a:endParaRPr lang="en-US" sz="2400" dirty="0">
              <a:latin typeface="Cambria" panose="02040503050406030204" pitchFamily="18" charset="0"/>
            </a:endParaRPr>
          </a:p>
          <a:p>
            <a:pPr algn="ctr">
              <a:lnSpc>
                <a:spcPct val="150000"/>
              </a:lnSpc>
            </a:pPr>
            <a:r>
              <a:rPr lang="en-US" sz="2400" dirty="0">
                <a:latin typeface="Cambria" panose="02040503050406030204" pitchFamily="18" charset="0"/>
              </a:rPr>
              <a:t>Paola Munoz Arechar-</a:t>
            </a:r>
            <a:r>
              <a:rPr lang="en-US" sz="2400" i="1" dirty="0">
                <a:latin typeface="Cambria" panose="02040503050406030204" pitchFamily="18" charset="0"/>
              </a:rPr>
              <a:t>Legal Victim Advocate</a:t>
            </a:r>
          </a:p>
          <a:p>
            <a:pPr algn="ctr">
              <a:lnSpc>
                <a:spcPct val="150000"/>
              </a:lnSpc>
            </a:pPr>
            <a:r>
              <a:rPr lang="en-US" sz="2400" dirty="0">
                <a:latin typeface="Cambria" panose="02040503050406030204" pitchFamily="18" charset="0"/>
              </a:rPr>
              <a:t>PH: (414) 389-6513    E: paola.munozarechar@umos.org</a:t>
            </a:r>
          </a:p>
          <a:p>
            <a:pPr algn="ctr">
              <a:lnSpc>
                <a:spcPct val="150000"/>
              </a:lnSpc>
            </a:pPr>
            <a:r>
              <a:rPr lang="en-US" sz="2400" dirty="0">
                <a:latin typeface="Cambria" panose="02040503050406030204" pitchFamily="18" charset="0"/>
              </a:rPr>
              <a:t>  </a:t>
            </a:r>
          </a:p>
        </p:txBody>
      </p:sp>
      <p:sp>
        <p:nvSpPr>
          <p:cNvPr id="8" name="TextBox 7">
            <a:extLst>
              <a:ext uri="{FF2B5EF4-FFF2-40B4-BE49-F238E27FC236}">
                <a16:creationId xmlns:a16="http://schemas.microsoft.com/office/drawing/2014/main" id="{E33B97E8-26B0-4521-ACFD-567D8A7A96CE}"/>
              </a:ext>
            </a:extLst>
          </p:cNvPr>
          <p:cNvSpPr txBox="1"/>
          <p:nvPr/>
        </p:nvSpPr>
        <p:spPr>
          <a:xfrm>
            <a:off x="458228" y="0"/>
            <a:ext cx="11470547" cy="1015663"/>
          </a:xfrm>
          <a:prstGeom prst="rect">
            <a:avLst/>
          </a:prstGeom>
          <a:noFill/>
        </p:spPr>
        <p:txBody>
          <a:bodyPr wrap="square" rtlCol="0">
            <a:spAutoFit/>
          </a:bodyPr>
          <a:lstStyle/>
          <a:p>
            <a:pPr algn="ctr"/>
            <a:r>
              <a:rPr lang="en-US" altLang="es-PR" sz="3200" b="1" dirty="0">
                <a:effectLst>
                  <a:outerShdw blurRad="38100" dist="38100" dir="2700000" algn="tl">
                    <a:srgbClr val="000000">
                      <a:alpha val="43137"/>
                    </a:srgbClr>
                  </a:outerShdw>
                </a:effectLst>
                <a:latin typeface="Cambria" panose="02040503050406030204" pitchFamily="18" charset="0"/>
              </a:rPr>
              <a:t>UMOS, LATINA RESOURCE CENTER</a:t>
            </a:r>
            <a:br>
              <a:rPr lang="en-US" sz="2800" b="1" dirty="0">
                <a:effectLst>
                  <a:outerShdw blurRad="38100" dist="38100" dir="2700000" algn="tl">
                    <a:srgbClr val="000000">
                      <a:alpha val="43137"/>
                    </a:srgbClr>
                  </a:outerShdw>
                </a:effectLst>
                <a:latin typeface="Cambria" panose="02040503050406030204" pitchFamily="18" charset="0"/>
              </a:rPr>
            </a:br>
            <a:r>
              <a:rPr lang="en-US" sz="2800" b="1" dirty="0">
                <a:effectLst>
                  <a:outerShdw blurRad="38100" dist="38100" dir="2700000" algn="tl">
                    <a:srgbClr val="000000">
                      <a:alpha val="43137"/>
                    </a:srgbClr>
                  </a:outerShdw>
                </a:effectLst>
                <a:latin typeface="Cambria" panose="02040503050406030204" pitchFamily="18" charset="0"/>
              </a:rPr>
              <a:t>WISCONSIN REGIONAL ANTI-HUMAN TRAFFICKING PROGRAM</a:t>
            </a:r>
            <a:endParaRPr lang="en-US"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79668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DC068-E9DF-4D0C-9AF0-B9E4B96C2A90}"/>
              </a:ext>
            </a:extLst>
          </p:cNvPr>
          <p:cNvSpPr>
            <a:spLocks noGrp="1"/>
          </p:cNvSpPr>
          <p:nvPr>
            <p:ph type="title"/>
          </p:nvPr>
        </p:nvSpPr>
        <p:spPr>
          <a:xfrm>
            <a:off x="1253174" y="876822"/>
            <a:ext cx="9603275" cy="1049235"/>
          </a:xfrm>
        </p:spPr>
        <p:txBody>
          <a:bodyPr/>
          <a:lstStyle/>
          <a:p>
            <a:pPr algn="ctr"/>
            <a:r>
              <a:rPr lang="en-US" b="1" dirty="0">
                <a:latin typeface="Cambria" panose="02040503050406030204" pitchFamily="18" charset="0"/>
                <a:ea typeface="Cambria" panose="02040503050406030204" pitchFamily="18" charset="0"/>
              </a:rPr>
              <a:t>DISCLAIMER</a:t>
            </a:r>
          </a:p>
        </p:txBody>
      </p:sp>
      <p:sp>
        <p:nvSpPr>
          <p:cNvPr id="3" name="Content Placeholder 2">
            <a:extLst>
              <a:ext uri="{FF2B5EF4-FFF2-40B4-BE49-F238E27FC236}">
                <a16:creationId xmlns:a16="http://schemas.microsoft.com/office/drawing/2014/main" id="{A31F304A-5637-47BE-A278-CB2898BB5D25}"/>
              </a:ext>
            </a:extLst>
          </p:cNvPr>
          <p:cNvSpPr>
            <a:spLocks noGrp="1"/>
          </p:cNvSpPr>
          <p:nvPr>
            <p:ph idx="1"/>
          </p:nvPr>
        </p:nvSpPr>
        <p:spPr>
          <a:xfrm>
            <a:off x="308919" y="2221339"/>
            <a:ext cx="11491784" cy="3556407"/>
          </a:xfrm>
        </p:spPr>
        <p:txBody>
          <a:bodyPr/>
          <a:lstStyle/>
          <a:p>
            <a:pPr marL="0" indent="0">
              <a:buNone/>
            </a:pPr>
            <a:r>
              <a:rPr lang="en-US" dirty="0">
                <a:solidFill>
                  <a:prstClr val="black"/>
                </a:solidFill>
                <a:latin typeface="Cambria" panose="02040503050406030204" pitchFamily="18" charset="0"/>
                <a:ea typeface="Cambria" panose="02040503050406030204" pitchFamily="18" charset="0"/>
              </a:rPr>
              <a:t>This training session was produced by </a:t>
            </a:r>
            <a:r>
              <a:rPr lang="en-US" u="sng" dirty="0">
                <a:solidFill>
                  <a:prstClr val="black"/>
                </a:solidFill>
                <a:latin typeface="Cambria" panose="02040503050406030204" pitchFamily="18" charset="0"/>
                <a:ea typeface="Cambria" panose="02040503050406030204" pitchFamily="18" charset="0"/>
              </a:rPr>
              <a:t>UMOS, Inc.</a:t>
            </a:r>
            <a:r>
              <a:rPr lang="en-US" dirty="0">
                <a:solidFill>
                  <a:prstClr val="black"/>
                </a:solidFill>
                <a:latin typeface="Cambria" panose="02040503050406030204" pitchFamily="18" charset="0"/>
                <a:ea typeface="Cambria" panose="02040503050406030204" pitchFamily="18" charset="0"/>
              </a:rPr>
              <a:t> under [2019-VT-BX-0102], awarded by the Office of Justice Programs, U.S. Department of Justice. The opinions, findings, and conclusions or recommendations expressed in this session are those of the contributors and do not necessarily represent the official position or policies of the U.S. Department of Justice.” The OJP grant manager will determine whether minor deliverables, such as webinars, one-page flyers and discrete web pages, require review or prior approval by OJP.</a:t>
            </a:r>
          </a:p>
          <a:p>
            <a:endParaRPr lang="en-US" dirty="0">
              <a:solidFill>
                <a:prstClr val="black"/>
              </a:solidFill>
            </a:endParaRPr>
          </a:p>
          <a:p>
            <a:endParaRPr lang="en-US" dirty="0"/>
          </a:p>
        </p:txBody>
      </p:sp>
    </p:spTree>
    <p:extLst>
      <p:ext uri="{BB962C8B-B14F-4D97-AF65-F5344CB8AC3E}">
        <p14:creationId xmlns:p14="http://schemas.microsoft.com/office/powerpoint/2010/main" val="4177000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2" name="Picture 1" descr="Diagram&#10;&#10;Description automatically generated">
            <a:extLst>
              <a:ext uri="{FF2B5EF4-FFF2-40B4-BE49-F238E27FC236}">
                <a16:creationId xmlns:a16="http://schemas.microsoft.com/office/drawing/2014/main" id="{31627E1E-873B-4676-8AAB-69C52F776801}"/>
              </a:ext>
            </a:extLst>
          </p:cNvPr>
          <p:cNvPicPr>
            <a:picLocks noChangeAspect="1"/>
          </p:cNvPicPr>
          <p:nvPr/>
        </p:nvPicPr>
        <p:blipFill>
          <a:blip r:embed="rId3"/>
          <a:stretch>
            <a:fillRect/>
          </a:stretch>
        </p:blipFill>
        <p:spPr>
          <a:xfrm>
            <a:off x="3546088" y="0"/>
            <a:ext cx="8928717" cy="6858000"/>
          </a:xfrm>
          <a:prstGeom prst="rect">
            <a:avLst/>
          </a:prstGeom>
        </p:spPr>
      </p:pic>
      <p:sp>
        <p:nvSpPr>
          <p:cNvPr id="3" name="Content Placeholder 3">
            <a:extLst>
              <a:ext uri="{FF2B5EF4-FFF2-40B4-BE49-F238E27FC236}">
                <a16:creationId xmlns:a16="http://schemas.microsoft.com/office/drawing/2014/main" id="{7A98263B-1399-480E-9B84-F4488C366B8B}"/>
              </a:ext>
            </a:extLst>
          </p:cNvPr>
          <p:cNvSpPr txBox="1">
            <a:spLocks/>
          </p:cNvSpPr>
          <p:nvPr/>
        </p:nvSpPr>
        <p:spPr>
          <a:xfrm>
            <a:off x="0" y="0"/>
            <a:ext cx="3994395" cy="5788374"/>
          </a:xfrm>
          <a:prstGeom prst="rect">
            <a:avLst/>
          </a:prstGeom>
        </p:spPr>
        <p:txBody>
          <a:bodyPr>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lgn="ctr">
              <a:buNone/>
            </a:pPr>
            <a:r>
              <a:rPr lang="en-US" b="1" u="sng" dirty="0">
                <a:latin typeface="Cambria" panose="02040503050406030204" pitchFamily="18" charset="0"/>
              </a:rPr>
              <a:t>PROGRAM SERVICES </a:t>
            </a:r>
          </a:p>
          <a:p>
            <a:pPr lvl="1"/>
            <a:r>
              <a:rPr lang="en-US" dirty="0">
                <a:latin typeface="Cambria" panose="02040503050406030204" pitchFamily="18" charset="0"/>
              </a:rPr>
              <a:t>Outreach</a:t>
            </a:r>
          </a:p>
          <a:p>
            <a:pPr lvl="1"/>
            <a:r>
              <a:rPr lang="en-US" dirty="0">
                <a:latin typeface="Cambria" panose="02040503050406030204" pitchFamily="18" charset="0"/>
              </a:rPr>
              <a:t>Public Awareness</a:t>
            </a:r>
          </a:p>
          <a:p>
            <a:pPr lvl="1"/>
            <a:r>
              <a:rPr lang="en-US" dirty="0">
                <a:latin typeface="Cambria" panose="02040503050406030204" pitchFamily="18" charset="0"/>
              </a:rPr>
              <a:t>Training</a:t>
            </a:r>
          </a:p>
          <a:p>
            <a:pPr lvl="1"/>
            <a:r>
              <a:rPr lang="en-US" dirty="0">
                <a:latin typeface="Cambria" panose="02040503050406030204" pitchFamily="18" charset="0"/>
              </a:rPr>
              <a:t>Screening and Identification</a:t>
            </a:r>
          </a:p>
          <a:p>
            <a:pPr lvl="1"/>
            <a:r>
              <a:rPr lang="en-US" dirty="0">
                <a:latin typeface="Cambria" panose="02040503050406030204" pitchFamily="18" charset="0"/>
              </a:rPr>
              <a:t>Technical Assistance</a:t>
            </a:r>
          </a:p>
          <a:p>
            <a:pPr lvl="1"/>
            <a:r>
              <a:rPr lang="en-US" dirty="0">
                <a:latin typeface="Cambria" panose="02040503050406030204" pitchFamily="18" charset="0"/>
              </a:rPr>
              <a:t>Advocacy</a:t>
            </a:r>
          </a:p>
          <a:p>
            <a:pPr lvl="1"/>
            <a:r>
              <a:rPr lang="en-US" dirty="0">
                <a:latin typeface="Cambria" panose="02040503050406030204" pitchFamily="18" charset="0"/>
              </a:rPr>
              <a:t>Collaboration</a:t>
            </a:r>
          </a:p>
          <a:p>
            <a:pPr lvl="1"/>
            <a:r>
              <a:rPr lang="en-US" dirty="0">
                <a:latin typeface="Cambria" panose="02040503050406030204" pitchFamily="18" charset="0"/>
              </a:rPr>
              <a:t>Policy Development</a:t>
            </a:r>
          </a:p>
        </p:txBody>
      </p:sp>
    </p:spTree>
    <p:extLst>
      <p:ext uri="{BB962C8B-B14F-4D97-AF65-F5344CB8AC3E}">
        <p14:creationId xmlns:p14="http://schemas.microsoft.com/office/powerpoint/2010/main" val="227138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5399-619E-4DEF-983D-9F13181FFFEE}"/>
              </a:ext>
            </a:extLst>
          </p:cNvPr>
          <p:cNvSpPr>
            <a:spLocks noGrp="1"/>
          </p:cNvSpPr>
          <p:nvPr>
            <p:ph type="title" idx="4294967295"/>
          </p:nvPr>
        </p:nvSpPr>
        <p:spPr>
          <a:xfrm>
            <a:off x="-385763" y="177800"/>
            <a:ext cx="12577763" cy="822325"/>
          </a:xfrm>
        </p:spPr>
        <p:txBody>
          <a:bodyPr>
            <a:normAutofit/>
          </a:bodyPr>
          <a:lstStyle/>
          <a:p>
            <a:pPr algn="ctr"/>
            <a:r>
              <a:rPr lang="en-US" b="1" dirty="0">
                <a:solidFill>
                  <a:schemeClr val="accent2"/>
                </a:solidFill>
                <a:effectLst>
                  <a:outerShdw blurRad="38100" dist="38100" dir="2700000" algn="tl">
                    <a:srgbClr val="000000">
                      <a:alpha val="43137"/>
                    </a:srgbClr>
                  </a:outerShdw>
                </a:effectLst>
                <a:latin typeface="Cambria" panose="02040503050406030204" pitchFamily="18" charset="0"/>
              </a:rPr>
              <a:t>UMOS ANTI-HUMAN TRAFFICKING SERVICES</a:t>
            </a:r>
          </a:p>
        </p:txBody>
      </p:sp>
      <p:sp>
        <p:nvSpPr>
          <p:cNvPr id="4" name="Rectangle 3">
            <a:extLst>
              <a:ext uri="{FF2B5EF4-FFF2-40B4-BE49-F238E27FC236}">
                <a16:creationId xmlns:a16="http://schemas.microsoft.com/office/drawing/2014/main" id="{2C2CF235-FEC7-48DC-BB0F-6959AC1B14D7}"/>
              </a:ext>
            </a:extLst>
          </p:cNvPr>
          <p:cNvSpPr/>
          <p:nvPr/>
        </p:nvSpPr>
        <p:spPr>
          <a:xfrm>
            <a:off x="1720561" y="1245100"/>
            <a:ext cx="3635119" cy="836552"/>
          </a:xfrm>
          <a:prstGeom prst="rect">
            <a:avLst/>
          </a:prstGeom>
          <a:solidFill>
            <a:schemeClr val="bg2"/>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effectLst>
                  <a:outerShdw blurRad="38100" dist="38100" dir="2700000" algn="tl">
                    <a:srgbClr val="000000">
                      <a:alpha val="43137"/>
                    </a:srgbClr>
                  </a:outerShdw>
                </a:effectLst>
                <a:latin typeface="Cambria" panose="02040503050406030204" pitchFamily="18" charset="0"/>
              </a:rPr>
              <a:t>“</a:t>
            </a:r>
            <a:r>
              <a:rPr lang="en-US" b="1" dirty="0">
                <a:solidFill>
                  <a:schemeClr val="tx1"/>
                </a:solidFill>
                <a:effectLst>
                  <a:outerShdw blurRad="38100" dist="38100" dir="2700000" algn="tl">
                    <a:srgbClr val="000000">
                      <a:alpha val="43137"/>
                    </a:srgbClr>
                  </a:outerShdw>
                </a:effectLst>
                <a:latin typeface="Cambria" panose="02040503050406030204" pitchFamily="18" charset="0"/>
              </a:rPr>
              <a:t>OVC”</a:t>
            </a:r>
          </a:p>
          <a:p>
            <a:pPr algn="ctr"/>
            <a:r>
              <a:rPr lang="en-US" b="1" dirty="0">
                <a:solidFill>
                  <a:schemeClr val="tx1"/>
                </a:solidFill>
                <a:effectLst>
                  <a:outerShdw blurRad="38100" dist="38100" dir="2700000" algn="tl">
                    <a:srgbClr val="000000">
                      <a:alpha val="43137"/>
                    </a:srgbClr>
                  </a:outerShdw>
                </a:effectLst>
                <a:latin typeface="Cambria" panose="02040503050406030204" pitchFamily="18" charset="0"/>
              </a:rPr>
              <a:t>Office of Victims of Crime</a:t>
            </a:r>
          </a:p>
        </p:txBody>
      </p:sp>
      <p:sp>
        <p:nvSpPr>
          <p:cNvPr id="5" name="Rectangle 4">
            <a:extLst>
              <a:ext uri="{FF2B5EF4-FFF2-40B4-BE49-F238E27FC236}">
                <a16:creationId xmlns:a16="http://schemas.microsoft.com/office/drawing/2014/main" id="{861DAEA1-6BC2-4E1B-ACC9-0980C68CE14D}"/>
              </a:ext>
            </a:extLst>
          </p:cNvPr>
          <p:cNvSpPr/>
          <p:nvPr/>
        </p:nvSpPr>
        <p:spPr>
          <a:xfrm>
            <a:off x="6605289" y="1207037"/>
            <a:ext cx="4424072" cy="1029327"/>
          </a:xfrm>
          <a:prstGeom prst="rect">
            <a:avLst/>
          </a:prstGeom>
          <a:solidFill>
            <a:schemeClr val="bg2"/>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effectLst>
                  <a:outerShdw blurRad="38100" dist="38100" dir="2700000" algn="tl">
                    <a:srgbClr val="000000">
                      <a:alpha val="43137"/>
                    </a:srgbClr>
                  </a:outerShdw>
                </a:effectLst>
                <a:latin typeface="Cambria" panose="02040503050406030204" pitchFamily="18" charset="0"/>
              </a:rPr>
              <a:t>“TVAP”</a:t>
            </a:r>
          </a:p>
          <a:p>
            <a:pPr algn="ctr"/>
            <a:r>
              <a:rPr lang="en-US" b="1" dirty="0">
                <a:solidFill>
                  <a:schemeClr val="tx1"/>
                </a:solidFill>
                <a:effectLst>
                  <a:outerShdw blurRad="38100" dist="38100" dir="2700000" algn="tl">
                    <a:srgbClr val="000000">
                      <a:alpha val="43137"/>
                    </a:srgbClr>
                  </a:outerShdw>
                </a:effectLst>
                <a:latin typeface="Cambria" panose="02040503050406030204" pitchFamily="18" charset="0"/>
              </a:rPr>
              <a:t>Trafficking Victims Assistance Program</a:t>
            </a:r>
          </a:p>
        </p:txBody>
      </p:sp>
      <p:sp>
        <p:nvSpPr>
          <p:cNvPr id="6" name="Rectangle 5">
            <a:extLst>
              <a:ext uri="{FF2B5EF4-FFF2-40B4-BE49-F238E27FC236}">
                <a16:creationId xmlns:a16="http://schemas.microsoft.com/office/drawing/2014/main" id="{BA0BBB97-4853-4F9C-BDDB-0FF53F9CDF05}"/>
              </a:ext>
            </a:extLst>
          </p:cNvPr>
          <p:cNvSpPr/>
          <p:nvPr/>
        </p:nvSpPr>
        <p:spPr>
          <a:xfrm>
            <a:off x="1468635" y="3333317"/>
            <a:ext cx="3995083" cy="822147"/>
          </a:xfrm>
          <a:prstGeom prst="rect">
            <a:avLst/>
          </a:prstGeom>
          <a:solidFill>
            <a:schemeClr val="bg2"/>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effectLst>
                  <a:outerShdw blurRad="38100" dist="38100" dir="2700000" algn="tl">
                    <a:srgbClr val="000000">
                      <a:alpha val="43137"/>
                    </a:srgbClr>
                  </a:outerShdw>
                </a:effectLst>
                <a:latin typeface="Cambria" panose="02040503050406030204" pitchFamily="18" charset="0"/>
              </a:rPr>
              <a:t>“LAV”</a:t>
            </a:r>
          </a:p>
          <a:p>
            <a:pPr algn="ctr"/>
            <a:r>
              <a:rPr lang="en-US" b="1" dirty="0">
                <a:solidFill>
                  <a:schemeClr val="tx1"/>
                </a:solidFill>
                <a:effectLst>
                  <a:outerShdw blurRad="38100" dist="38100" dir="2700000" algn="tl">
                    <a:srgbClr val="000000">
                      <a:alpha val="43137"/>
                    </a:srgbClr>
                  </a:outerShdw>
                </a:effectLst>
                <a:latin typeface="Cambria" panose="02040503050406030204" pitchFamily="18" charset="0"/>
              </a:rPr>
              <a:t>Legal Assistance for Victims Grant</a:t>
            </a:r>
          </a:p>
        </p:txBody>
      </p:sp>
      <p:sp>
        <p:nvSpPr>
          <p:cNvPr id="9" name="TextBox 8">
            <a:extLst>
              <a:ext uri="{FF2B5EF4-FFF2-40B4-BE49-F238E27FC236}">
                <a16:creationId xmlns:a16="http://schemas.microsoft.com/office/drawing/2014/main" id="{FF52C242-C008-427B-B6D0-659EF21E14CC}"/>
              </a:ext>
            </a:extLst>
          </p:cNvPr>
          <p:cNvSpPr txBox="1"/>
          <p:nvPr/>
        </p:nvSpPr>
        <p:spPr>
          <a:xfrm>
            <a:off x="847902" y="2236364"/>
            <a:ext cx="5740399" cy="923330"/>
          </a:xfrm>
          <a:prstGeom prst="rect">
            <a:avLst/>
          </a:prstGeom>
          <a:noFill/>
        </p:spPr>
        <p:txBody>
          <a:bodyPr wrap="square" rtlCol="0">
            <a:spAutoFit/>
          </a:bodyPr>
          <a:lstStyle/>
          <a:p>
            <a:pPr algn="ctr"/>
            <a:r>
              <a:rPr lang="en-US" dirty="0">
                <a:latin typeface="Cambria" panose="02040503050406030204" pitchFamily="18" charset="0"/>
              </a:rPr>
              <a:t>Direct Services Model. Emergency funds for victims </a:t>
            </a:r>
          </a:p>
          <a:p>
            <a:pPr algn="ctr"/>
            <a:r>
              <a:rPr lang="en-US" dirty="0">
                <a:latin typeface="Cambria" panose="02040503050406030204" pitchFamily="18" charset="0"/>
              </a:rPr>
              <a:t>of trafficking. Foreign born, domestic,</a:t>
            </a:r>
          </a:p>
          <a:p>
            <a:pPr algn="ctr"/>
            <a:r>
              <a:rPr lang="en-US" dirty="0">
                <a:latin typeface="Cambria" panose="02040503050406030204" pitchFamily="18" charset="0"/>
              </a:rPr>
              <a:t>Adult, or child. </a:t>
            </a:r>
          </a:p>
        </p:txBody>
      </p:sp>
      <p:sp>
        <p:nvSpPr>
          <p:cNvPr id="10" name="TextBox 9">
            <a:extLst>
              <a:ext uri="{FF2B5EF4-FFF2-40B4-BE49-F238E27FC236}">
                <a16:creationId xmlns:a16="http://schemas.microsoft.com/office/drawing/2014/main" id="{8A909D34-B8DE-4690-A24E-2DAF461BC200}"/>
              </a:ext>
            </a:extLst>
          </p:cNvPr>
          <p:cNvSpPr txBox="1"/>
          <p:nvPr/>
        </p:nvSpPr>
        <p:spPr>
          <a:xfrm>
            <a:off x="7226995" y="2289968"/>
            <a:ext cx="3180659" cy="646331"/>
          </a:xfrm>
          <a:prstGeom prst="rect">
            <a:avLst/>
          </a:prstGeom>
          <a:noFill/>
        </p:spPr>
        <p:txBody>
          <a:bodyPr wrap="square" rtlCol="0">
            <a:spAutoFit/>
          </a:bodyPr>
          <a:lstStyle/>
          <a:p>
            <a:pPr algn="ctr"/>
            <a:r>
              <a:rPr lang="en-US" dirty="0">
                <a:latin typeface="Cambria" panose="02040503050406030204" pitchFamily="18" charset="0"/>
              </a:rPr>
              <a:t>Emergency funding for foreign</a:t>
            </a:r>
          </a:p>
          <a:p>
            <a:pPr algn="ctr"/>
            <a:r>
              <a:rPr lang="en-US" dirty="0">
                <a:latin typeface="Cambria" panose="02040503050406030204" pitchFamily="18" charset="0"/>
              </a:rPr>
              <a:t>National victims of trafficking</a:t>
            </a:r>
          </a:p>
        </p:txBody>
      </p:sp>
      <p:sp>
        <p:nvSpPr>
          <p:cNvPr id="11" name="TextBox 10">
            <a:extLst>
              <a:ext uri="{FF2B5EF4-FFF2-40B4-BE49-F238E27FC236}">
                <a16:creationId xmlns:a16="http://schemas.microsoft.com/office/drawing/2014/main" id="{6CAA5D14-EDE0-4CB2-A949-529153F43514}"/>
              </a:ext>
            </a:extLst>
          </p:cNvPr>
          <p:cNvSpPr txBox="1"/>
          <p:nvPr/>
        </p:nvSpPr>
        <p:spPr>
          <a:xfrm>
            <a:off x="1252963" y="4329087"/>
            <a:ext cx="4333749" cy="1477328"/>
          </a:xfrm>
          <a:prstGeom prst="rect">
            <a:avLst/>
          </a:prstGeom>
          <a:noFill/>
        </p:spPr>
        <p:txBody>
          <a:bodyPr wrap="square" rtlCol="0">
            <a:spAutoFit/>
          </a:bodyPr>
          <a:lstStyle/>
          <a:p>
            <a:pPr algn="ctr"/>
            <a:r>
              <a:rPr lang="en-US" dirty="0">
                <a:latin typeface="Cambria" panose="02040503050406030204" pitchFamily="18" charset="0"/>
              </a:rPr>
              <a:t>Legal assistance in conjunction</a:t>
            </a:r>
          </a:p>
          <a:p>
            <a:pPr algn="ctr"/>
            <a:r>
              <a:rPr lang="en-US" dirty="0">
                <a:latin typeface="Cambria" panose="02040503050406030204" pitchFamily="18" charset="0"/>
              </a:rPr>
              <a:t>With Lotus Legal Clinic, providing</a:t>
            </a:r>
          </a:p>
          <a:p>
            <a:pPr algn="ctr"/>
            <a:r>
              <a:rPr lang="en-US" dirty="0">
                <a:latin typeface="Cambria" panose="02040503050406030204" pitchFamily="18" charset="0"/>
              </a:rPr>
              <a:t>Legal relief for victims of non-intimate</a:t>
            </a:r>
          </a:p>
          <a:p>
            <a:pPr algn="ctr"/>
            <a:r>
              <a:rPr lang="en-US" dirty="0">
                <a:latin typeface="Cambria" panose="02040503050406030204" pitchFamily="18" charset="0"/>
              </a:rPr>
              <a:t>Sexual violence in the Eastern District</a:t>
            </a:r>
          </a:p>
          <a:p>
            <a:pPr algn="ctr"/>
            <a:r>
              <a:rPr lang="en-US" dirty="0">
                <a:latin typeface="Cambria" panose="02040503050406030204" pitchFamily="18" charset="0"/>
              </a:rPr>
              <a:t>Of Wisconsin. </a:t>
            </a:r>
          </a:p>
        </p:txBody>
      </p:sp>
      <p:sp>
        <p:nvSpPr>
          <p:cNvPr id="12" name="Rectangle 11">
            <a:extLst>
              <a:ext uri="{FF2B5EF4-FFF2-40B4-BE49-F238E27FC236}">
                <a16:creationId xmlns:a16="http://schemas.microsoft.com/office/drawing/2014/main" id="{A079BA45-F01A-45A3-991A-CD3F23909AA6}"/>
              </a:ext>
            </a:extLst>
          </p:cNvPr>
          <p:cNvSpPr/>
          <p:nvPr/>
        </p:nvSpPr>
        <p:spPr>
          <a:xfrm>
            <a:off x="6819782" y="3348117"/>
            <a:ext cx="3995083" cy="836552"/>
          </a:xfrm>
          <a:prstGeom prst="rect">
            <a:avLst/>
          </a:prstGeom>
          <a:solidFill>
            <a:schemeClr val="bg2"/>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effectLst>
                  <a:outerShdw blurRad="38100" dist="38100" dir="2700000" algn="tl">
                    <a:srgbClr val="000000">
                      <a:alpha val="43137"/>
                    </a:srgbClr>
                  </a:outerShdw>
                </a:effectLst>
                <a:latin typeface="Cambria" panose="02040503050406030204" pitchFamily="18" charset="0"/>
              </a:rPr>
              <a:t>“</a:t>
            </a:r>
            <a:r>
              <a:rPr lang="en-US" b="1" dirty="0">
                <a:solidFill>
                  <a:schemeClr val="tx1"/>
                </a:solidFill>
                <a:effectLst>
                  <a:outerShdw blurRad="38100" dist="38100" dir="2700000" algn="tl">
                    <a:srgbClr val="000000">
                      <a:alpha val="43137"/>
                    </a:srgbClr>
                  </a:outerShdw>
                </a:effectLst>
                <a:latin typeface="Cambria" panose="02040503050406030204" pitchFamily="18" charset="0"/>
              </a:rPr>
              <a:t>OVC”</a:t>
            </a:r>
          </a:p>
          <a:p>
            <a:pPr algn="ctr"/>
            <a:r>
              <a:rPr lang="en-US" b="1" dirty="0">
                <a:solidFill>
                  <a:schemeClr val="tx1"/>
                </a:solidFill>
                <a:effectLst>
                  <a:outerShdw blurRad="38100" dist="38100" dir="2700000" algn="tl">
                    <a:srgbClr val="000000">
                      <a:alpha val="43137"/>
                    </a:srgbClr>
                  </a:outerShdw>
                </a:effectLst>
                <a:latin typeface="Cambria" panose="02040503050406030204" pitchFamily="18" charset="0"/>
              </a:rPr>
              <a:t>Office of Victims of Crime</a:t>
            </a:r>
          </a:p>
        </p:txBody>
      </p:sp>
      <p:sp>
        <p:nvSpPr>
          <p:cNvPr id="13" name="TextBox 12">
            <a:extLst>
              <a:ext uri="{FF2B5EF4-FFF2-40B4-BE49-F238E27FC236}">
                <a16:creationId xmlns:a16="http://schemas.microsoft.com/office/drawing/2014/main" id="{578A1CB7-54A2-47A8-A0A3-99981CA303E1}"/>
              </a:ext>
            </a:extLst>
          </p:cNvPr>
          <p:cNvSpPr txBox="1"/>
          <p:nvPr/>
        </p:nvSpPr>
        <p:spPr>
          <a:xfrm>
            <a:off x="5903118" y="4350508"/>
            <a:ext cx="6165130" cy="1477328"/>
          </a:xfrm>
          <a:prstGeom prst="rect">
            <a:avLst/>
          </a:prstGeom>
          <a:noFill/>
        </p:spPr>
        <p:txBody>
          <a:bodyPr wrap="square" rtlCol="0">
            <a:spAutoFit/>
          </a:bodyPr>
          <a:lstStyle/>
          <a:p>
            <a:pPr algn="ctr"/>
            <a:r>
              <a:rPr lang="en-US" i="1" dirty="0">
                <a:latin typeface="Cambria" panose="02040503050406030204" pitchFamily="18" charset="0"/>
              </a:rPr>
              <a:t>ENHANCED COLLABORATIVE MODEL: Subcontract-Madison County</a:t>
            </a:r>
          </a:p>
          <a:p>
            <a:pPr algn="ctr"/>
            <a:r>
              <a:rPr lang="en-US" i="1" dirty="0">
                <a:latin typeface="Cambria" panose="02040503050406030204" pitchFamily="18" charset="0"/>
              </a:rPr>
              <a:t> (NEW AWARD)</a:t>
            </a:r>
          </a:p>
          <a:p>
            <a:pPr algn="ctr"/>
            <a:r>
              <a:rPr lang="en-US" i="1" dirty="0">
                <a:latin typeface="Cambria" panose="02040503050406030204" pitchFamily="18" charset="0"/>
              </a:rPr>
              <a:t>Project Respect &amp; DCI </a:t>
            </a:r>
          </a:p>
          <a:p>
            <a:pPr algn="ctr"/>
            <a:r>
              <a:rPr lang="en-US" i="1" dirty="0">
                <a:latin typeface="Cambria" panose="02040503050406030204" pitchFamily="18" charset="0"/>
              </a:rPr>
              <a:t>(Department of Criminal Investigations-HT Taskforce) </a:t>
            </a:r>
          </a:p>
        </p:txBody>
      </p:sp>
    </p:spTree>
    <p:extLst>
      <p:ext uri="{BB962C8B-B14F-4D97-AF65-F5344CB8AC3E}">
        <p14:creationId xmlns:p14="http://schemas.microsoft.com/office/powerpoint/2010/main" val="1849415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BE340-837E-46F3-BFE9-FDA82EE9124A}"/>
              </a:ext>
            </a:extLst>
          </p:cNvPr>
          <p:cNvSpPr>
            <a:spLocks noGrp="1"/>
          </p:cNvSpPr>
          <p:nvPr>
            <p:ph type="ctrTitle"/>
          </p:nvPr>
        </p:nvSpPr>
        <p:spPr>
          <a:xfrm>
            <a:off x="472440" y="2132245"/>
            <a:ext cx="11247119" cy="1296755"/>
          </a:xfrm>
        </p:spPr>
        <p:txBody>
          <a:bodyPr>
            <a:normAutofit/>
          </a:bodyPr>
          <a:lstStyle/>
          <a:p>
            <a:pPr algn="ctr"/>
            <a:r>
              <a:rPr lang="en-US" sz="4800" dirty="0">
                <a:effectLst>
                  <a:outerShdw blurRad="38100" dist="38100" dir="2700000" algn="tl">
                    <a:srgbClr val="000000">
                      <a:alpha val="43137"/>
                    </a:srgbClr>
                  </a:outerShdw>
                </a:effectLst>
                <a:latin typeface="Cambria" panose="02040503050406030204" pitchFamily="18" charset="0"/>
              </a:rPr>
              <a:t>HUMAN TRAFFICKING IN WISCONSIN</a:t>
            </a:r>
          </a:p>
        </p:txBody>
      </p:sp>
    </p:spTree>
    <p:extLst>
      <p:ext uri="{BB962C8B-B14F-4D97-AF65-F5344CB8AC3E}">
        <p14:creationId xmlns:p14="http://schemas.microsoft.com/office/powerpoint/2010/main" val="2030731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1E446-32CC-447F-B2F3-9BDBFE646B0B}"/>
              </a:ext>
            </a:extLst>
          </p:cNvPr>
          <p:cNvSpPr>
            <a:spLocks noGrp="1"/>
          </p:cNvSpPr>
          <p:nvPr>
            <p:ph type="title"/>
          </p:nvPr>
        </p:nvSpPr>
        <p:spPr>
          <a:xfrm>
            <a:off x="1374371" y="781091"/>
            <a:ext cx="9443258" cy="1034040"/>
          </a:xfrm>
        </p:spPr>
        <p:txBody>
          <a:bodyPr>
            <a:normAutofit/>
          </a:bodyPr>
          <a:lstStyle/>
          <a:p>
            <a:pPr algn="ctr">
              <a:defRPr/>
            </a:pPr>
            <a:r>
              <a:rPr lang="en-US" sz="3200" b="1" dirty="0">
                <a:solidFill>
                  <a:schemeClr val="tx1"/>
                </a:solidFill>
                <a:latin typeface="Cambria" panose="02040503050406030204" pitchFamily="18" charset="0"/>
              </a:rPr>
              <a:t>WISCONSIN VULNERABILITIES</a:t>
            </a:r>
          </a:p>
        </p:txBody>
      </p:sp>
      <p:sp>
        <p:nvSpPr>
          <p:cNvPr id="3" name="Rectangle 2">
            <a:extLst>
              <a:ext uri="{FF2B5EF4-FFF2-40B4-BE49-F238E27FC236}">
                <a16:creationId xmlns:a16="http://schemas.microsoft.com/office/drawing/2014/main" id="{0402521D-B371-43DB-B788-964818AD120D}"/>
              </a:ext>
            </a:extLst>
          </p:cNvPr>
          <p:cNvSpPr/>
          <p:nvPr/>
        </p:nvSpPr>
        <p:spPr>
          <a:xfrm>
            <a:off x="2705100" y="1815131"/>
            <a:ext cx="6781800" cy="64611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Cambria" panose="02040503050406030204" pitchFamily="18" charset="0"/>
              </a:rPr>
              <a:t>EASILY ACCESSIBLE HIGHWAY SYSTEM</a:t>
            </a:r>
          </a:p>
        </p:txBody>
      </p:sp>
      <p:sp>
        <p:nvSpPr>
          <p:cNvPr id="4" name="Rectangle 3">
            <a:extLst>
              <a:ext uri="{FF2B5EF4-FFF2-40B4-BE49-F238E27FC236}">
                <a16:creationId xmlns:a16="http://schemas.microsoft.com/office/drawing/2014/main" id="{FAB91A96-1912-43F6-850C-E26F557EAE12}"/>
              </a:ext>
            </a:extLst>
          </p:cNvPr>
          <p:cNvSpPr/>
          <p:nvPr/>
        </p:nvSpPr>
        <p:spPr>
          <a:xfrm>
            <a:off x="2705100" y="3088452"/>
            <a:ext cx="6781800" cy="7032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Cambria" panose="02040503050406030204" pitchFamily="18" charset="0"/>
              </a:rPr>
              <a:t>RICH AGRICULTURAL INDUSTRY</a:t>
            </a:r>
          </a:p>
        </p:txBody>
      </p:sp>
      <p:sp>
        <p:nvSpPr>
          <p:cNvPr id="5" name="Rectangle 4">
            <a:extLst>
              <a:ext uri="{FF2B5EF4-FFF2-40B4-BE49-F238E27FC236}">
                <a16:creationId xmlns:a16="http://schemas.microsoft.com/office/drawing/2014/main" id="{6C821132-CE91-4EC3-B60F-480E30566876}"/>
              </a:ext>
            </a:extLst>
          </p:cNvPr>
          <p:cNvSpPr/>
          <p:nvPr/>
        </p:nvSpPr>
        <p:spPr>
          <a:xfrm>
            <a:off x="2777143" y="4418922"/>
            <a:ext cx="6781800" cy="685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Cambria" panose="02040503050406030204" pitchFamily="18" charset="0"/>
              </a:rPr>
              <a:t>HOSPITALITY INDUSTRY AND TOURISM</a:t>
            </a:r>
          </a:p>
        </p:txBody>
      </p:sp>
    </p:spTree>
    <p:extLst>
      <p:ext uri="{BB962C8B-B14F-4D97-AF65-F5344CB8AC3E}">
        <p14:creationId xmlns:p14="http://schemas.microsoft.com/office/powerpoint/2010/main" val="1738708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6378AAD7-B25E-41C8-9C7E-B991361B6288}"/>
              </a:ext>
            </a:extLst>
          </p:cNvPr>
          <p:cNvSpPr>
            <a:spLocks noGrp="1" noChangeArrowheads="1"/>
          </p:cNvSpPr>
          <p:nvPr>
            <p:ph type="title" idx="4294967295"/>
          </p:nvPr>
        </p:nvSpPr>
        <p:spPr>
          <a:xfrm>
            <a:off x="1714500" y="163077"/>
            <a:ext cx="8534400" cy="1600200"/>
          </a:xfrm>
        </p:spPr>
        <p:txBody>
          <a:bodyPr>
            <a:normAutofit/>
          </a:bodyPr>
          <a:lstStyle/>
          <a:p>
            <a:pPr algn="ctr" eaLnBrk="1" hangingPunct="1">
              <a:defRPr/>
            </a:pPr>
            <a:r>
              <a:rPr lang="en-US" altLang="en-US" sz="2800" b="1" dirty="0">
                <a:latin typeface="Cambria" panose="02040503050406030204" pitchFamily="18" charset="0"/>
              </a:rPr>
              <a:t>Intersections </a:t>
            </a:r>
            <a:br>
              <a:rPr lang="en-US" altLang="en-US" sz="2800" b="1" dirty="0">
                <a:latin typeface="Cambria" panose="02040503050406030204" pitchFamily="18" charset="0"/>
              </a:rPr>
            </a:br>
            <a:r>
              <a:rPr lang="en-US" altLang="en-US" sz="2800" b="1" dirty="0">
                <a:latin typeface="Cambria" panose="02040503050406030204" pitchFamily="18" charset="0"/>
              </a:rPr>
              <a:t>labor Trafficking VS. Labor Exploitation</a:t>
            </a:r>
          </a:p>
        </p:txBody>
      </p:sp>
      <p:sp>
        <p:nvSpPr>
          <p:cNvPr id="13" name="TextBox 12">
            <a:extLst>
              <a:ext uri="{FF2B5EF4-FFF2-40B4-BE49-F238E27FC236}">
                <a16:creationId xmlns:a16="http://schemas.microsoft.com/office/drawing/2014/main" id="{0CD36BCD-CA1F-438F-AA2E-4CF4CF507A85}"/>
              </a:ext>
            </a:extLst>
          </p:cNvPr>
          <p:cNvSpPr txBox="1"/>
          <p:nvPr/>
        </p:nvSpPr>
        <p:spPr>
          <a:xfrm>
            <a:off x="2133602" y="1763277"/>
            <a:ext cx="2952042" cy="4062651"/>
          </a:xfrm>
          <a:prstGeom prst="rect">
            <a:avLst/>
          </a:prstGeom>
          <a:noFill/>
        </p:spPr>
        <p:txBody>
          <a:bodyPr wrap="square">
            <a:spAutoFit/>
          </a:bodyPr>
          <a:lstStyle/>
          <a:p>
            <a:pPr eaLnBrk="1" hangingPunct="1">
              <a:buFont typeface="Arial" charset="0"/>
              <a:buNone/>
              <a:defRPr/>
            </a:pPr>
            <a:r>
              <a:rPr lang="en-US" sz="1600" b="1" dirty="0">
                <a:effectLst>
                  <a:outerShdw blurRad="38100" dist="38100" dir="2700000" algn="tl">
                    <a:srgbClr val="000000">
                      <a:alpha val="43137"/>
                    </a:srgbClr>
                  </a:outerShdw>
                </a:effectLst>
                <a:latin typeface="Cambria" panose="02040503050406030204" pitchFamily="18" charset="0"/>
              </a:rPr>
              <a:t>           </a:t>
            </a:r>
            <a:r>
              <a:rPr lang="en-US" sz="1600" b="1" u="sng" dirty="0">
                <a:effectLst>
                  <a:outerShdw blurRad="38100" dist="38100" dir="2700000" algn="tl">
                    <a:srgbClr val="000000">
                      <a:alpha val="43137"/>
                    </a:srgbClr>
                  </a:outerShdw>
                </a:effectLst>
                <a:latin typeface="Cambria" panose="02040503050406030204" pitchFamily="18" charset="0"/>
              </a:rPr>
              <a:t>Labor Trafficking</a:t>
            </a:r>
          </a:p>
          <a:p>
            <a:pPr eaLnBrk="1" hangingPunct="1">
              <a:buFont typeface="Arial" charset="0"/>
              <a:buNone/>
              <a:defRPr/>
            </a:pPr>
            <a:endParaRPr lang="en-US" sz="1600" u="sng" dirty="0">
              <a:latin typeface="Cambria" panose="02040503050406030204" pitchFamily="18" charset="0"/>
            </a:endParaRPr>
          </a:p>
          <a:p>
            <a:pPr marL="171450" indent="-171450">
              <a:buFont typeface="Arial" panose="020B0604020202020204" pitchFamily="34" charset="0"/>
              <a:buChar char="•"/>
              <a:defRPr/>
            </a:pPr>
            <a:r>
              <a:rPr lang="en-US" sz="1600" dirty="0">
                <a:latin typeface="Cambria" panose="02040503050406030204" pitchFamily="18" charset="0"/>
              </a:rPr>
              <a:t>Presence of force, fraud or coercion</a:t>
            </a:r>
          </a:p>
          <a:p>
            <a:pPr marL="171450" indent="-171450">
              <a:buFont typeface="Arial" panose="020B0604020202020204" pitchFamily="34" charset="0"/>
              <a:buChar char="•"/>
              <a:defRPr/>
            </a:pPr>
            <a:r>
              <a:rPr lang="en-US" sz="1600" dirty="0">
                <a:latin typeface="Cambria" panose="02040503050406030204" pitchFamily="18" charset="0"/>
              </a:rPr>
              <a:t>Limited or no freedom of movement (an actual or psychological conviction-because of force/fraud/coercion</a:t>
            </a:r>
          </a:p>
          <a:p>
            <a:pPr marL="171450" indent="-171450">
              <a:buFont typeface="Arial" panose="020B0604020202020204" pitchFamily="34" charset="0"/>
              <a:buChar char="•"/>
              <a:defRPr/>
            </a:pPr>
            <a:r>
              <a:rPr lang="en-US" sz="1600" dirty="0">
                <a:latin typeface="Cambria" panose="02040503050406030204" pitchFamily="18" charset="0"/>
              </a:rPr>
              <a:t>No freedom to leave without fear of harm or retaliation</a:t>
            </a:r>
          </a:p>
          <a:p>
            <a:pPr marL="171450" indent="-171450">
              <a:buFont typeface="Arial" panose="020B0604020202020204" pitchFamily="34" charset="0"/>
              <a:buChar char="•"/>
              <a:defRPr/>
            </a:pPr>
            <a:r>
              <a:rPr lang="en-US" sz="1600" dirty="0">
                <a:latin typeface="Cambria" panose="02040503050406030204" pitchFamily="18" charset="0"/>
              </a:rPr>
              <a:t>Unfair wages or wage theft</a:t>
            </a:r>
          </a:p>
          <a:p>
            <a:pPr marL="171450" indent="-171450">
              <a:buFont typeface="Arial" panose="020B0604020202020204" pitchFamily="34" charset="0"/>
              <a:buChar char="•"/>
              <a:defRPr/>
            </a:pPr>
            <a:r>
              <a:rPr lang="en-US" sz="1600" dirty="0">
                <a:latin typeface="Cambria" panose="02040503050406030204" pitchFamily="18" charset="0"/>
              </a:rPr>
              <a:t>Substandard working conditions</a:t>
            </a:r>
          </a:p>
          <a:p>
            <a:pPr marL="171450" indent="-171450">
              <a:buFont typeface="Arial" panose="020B0604020202020204" pitchFamily="34" charset="0"/>
              <a:buChar char="•"/>
              <a:defRPr/>
            </a:pPr>
            <a:r>
              <a:rPr lang="en-US" sz="1600" dirty="0">
                <a:latin typeface="Cambria" panose="02040503050406030204" pitchFamily="18" charset="0"/>
              </a:rPr>
              <a:t>Substandard living conditions</a:t>
            </a:r>
          </a:p>
          <a:p>
            <a:pPr eaLnBrk="1" hangingPunct="1">
              <a:buFont typeface="Arial" charset="0"/>
              <a:buNone/>
              <a:defRPr/>
            </a:pPr>
            <a:endParaRPr lang="en-US" dirty="0">
              <a:latin typeface="Cambria" panose="02040503050406030204" pitchFamily="18" charset="0"/>
            </a:endParaRPr>
          </a:p>
        </p:txBody>
      </p:sp>
      <p:sp>
        <p:nvSpPr>
          <p:cNvPr id="14" name="Flowchart: Connector 13">
            <a:extLst>
              <a:ext uri="{FF2B5EF4-FFF2-40B4-BE49-F238E27FC236}">
                <a16:creationId xmlns:a16="http://schemas.microsoft.com/office/drawing/2014/main" id="{8350676A-3755-4CC1-ADF4-119A07BA5C66}"/>
              </a:ext>
            </a:extLst>
          </p:cNvPr>
          <p:cNvSpPr/>
          <p:nvPr/>
        </p:nvSpPr>
        <p:spPr>
          <a:xfrm>
            <a:off x="1241778" y="1185333"/>
            <a:ext cx="5576710" cy="4910667"/>
          </a:xfrm>
          <a:prstGeom prst="flowChartConnector">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charset="0"/>
              <a:buNone/>
              <a:defRPr/>
            </a:pPr>
            <a:endParaRPr lang="en-US"/>
          </a:p>
        </p:txBody>
      </p:sp>
      <p:sp>
        <p:nvSpPr>
          <p:cNvPr id="15" name="Flowchart: Connector 14">
            <a:extLst>
              <a:ext uri="{FF2B5EF4-FFF2-40B4-BE49-F238E27FC236}">
                <a16:creationId xmlns:a16="http://schemas.microsoft.com/office/drawing/2014/main" id="{1D47BCEA-0DEE-44F4-ABD7-8091DAB4A6C1}"/>
              </a:ext>
            </a:extLst>
          </p:cNvPr>
          <p:cNvSpPr/>
          <p:nvPr/>
        </p:nvSpPr>
        <p:spPr>
          <a:xfrm>
            <a:off x="5089877" y="1185333"/>
            <a:ext cx="5431367" cy="4910667"/>
          </a:xfrm>
          <a:prstGeom prst="flowChartConnector">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charset="0"/>
              <a:buNone/>
              <a:defRPr/>
            </a:pPr>
            <a:endParaRPr lang="en-US" dirty="0"/>
          </a:p>
        </p:txBody>
      </p:sp>
      <p:sp>
        <p:nvSpPr>
          <p:cNvPr id="17" name="TextBox 16">
            <a:extLst>
              <a:ext uri="{FF2B5EF4-FFF2-40B4-BE49-F238E27FC236}">
                <a16:creationId xmlns:a16="http://schemas.microsoft.com/office/drawing/2014/main" id="{AD8091F0-8934-4792-8B0B-102EA5227767}"/>
              </a:ext>
            </a:extLst>
          </p:cNvPr>
          <p:cNvSpPr txBox="1"/>
          <p:nvPr/>
        </p:nvSpPr>
        <p:spPr>
          <a:xfrm>
            <a:off x="5334000" y="2395361"/>
            <a:ext cx="1295400" cy="2400300"/>
          </a:xfrm>
          <a:prstGeom prst="rect">
            <a:avLst/>
          </a:prstGeom>
          <a:noFill/>
        </p:spPr>
        <p:txBody>
          <a:bodyPr>
            <a:spAutoFit/>
          </a:bodyPr>
          <a:lstStyle/>
          <a:p>
            <a:pPr algn="ctr" eaLnBrk="1" hangingPunct="1">
              <a:buFont typeface="Arial" charset="0"/>
              <a:buNone/>
              <a:defRPr/>
            </a:pPr>
            <a:r>
              <a:rPr lang="en-US" b="1" u="sng" dirty="0">
                <a:latin typeface="Cambria" panose="02040503050406030204" pitchFamily="18" charset="0"/>
              </a:rPr>
              <a:t>Both</a:t>
            </a:r>
          </a:p>
          <a:p>
            <a:pPr eaLnBrk="1" hangingPunct="1">
              <a:buFont typeface="Arial" charset="0"/>
              <a:buNone/>
              <a:defRPr/>
            </a:pPr>
            <a:endParaRPr lang="en-US" sz="1200" dirty="0">
              <a:latin typeface="Cambria" panose="02040503050406030204" pitchFamily="18" charset="0"/>
            </a:endParaRPr>
          </a:p>
          <a:p>
            <a:pPr marL="171450" indent="-171450">
              <a:buFont typeface="Arial" panose="020B0604020202020204" pitchFamily="34" charset="0"/>
              <a:buChar char="•"/>
              <a:defRPr/>
            </a:pPr>
            <a:r>
              <a:rPr lang="en-US" sz="1200" dirty="0">
                <a:latin typeface="Cambria" panose="02040503050406030204" pitchFamily="18" charset="0"/>
              </a:rPr>
              <a:t>Unfair wages or wage theft</a:t>
            </a:r>
          </a:p>
          <a:p>
            <a:pPr marL="171450" indent="-171450">
              <a:buFont typeface="Arial" panose="020B0604020202020204" pitchFamily="34" charset="0"/>
              <a:buChar char="•"/>
              <a:defRPr/>
            </a:pPr>
            <a:endParaRPr lang="en-US" sz="1200" dirty="0">
              <a:latin typeface="Cambria" panose="02040503050406030204" pitchFamily="18" charset="0"/>
            </a:endParaRPr>
          </a:p>
          <a:p>
            <a:pPr marL="171450" indent="-171450">
              <a:buFont typeface="Arial" panose="020B0604020202020204" pitchFamily="34" charset="0"/>
              <a:buChar char="•"/>
              <a:defRPr/>
            </a:pPr>
            <a:r>
              <a:rPr lang="en-US" sz="1200" dirty="0">
                <a:latin typeface="Cambria" panose="02040503050406030204" pitchFamily="18" charset="0"/>
              </a:rPr>
              <a:t>Substandard Working Conditions</a:t>
            </a:r>
          </a:p>
          <a:p>
            <a:pPr eaLnBrk="1" hangingPunct="1">
              <a:buFont typeface="Arial" charset="0"/>
              <a:buNone/>
              <a:defRPr/>
            </a:pPr>
            <a:endParaRPr lang="en-US" sz="1200" dirty="0">
              <a:latin typeface="Cambria" panose="02040503050406030204" pitchFamily="18" charset="0"/>
            </a:endParaRPr>
          </a:p>
          <a:p>
            <a:pPr marL="171450" indent="-171450">
              <a:buFont typeface="Arial" panose="020B0604020202020204" pitchFamily="34" charset="0"/>
              <a:buChar char="•"/>
              <a:defRPr/>
            </a:pPr>
            <a:r>
              <a:rPr lang="en-US" sz="1200" dirty="0">
                <a:latin typeface="Cambria" panose="02040503050406030204" pitchFamily="18" charset="0"/>
              </a:rPr>
              <a:t>Substandard Living Conditions</a:t>
            </a:r>
          </a:p>
        </p:txBody>
      </p:sp>
      <p:sp>
        <p:nvSpPr>
          <p:cNvPr id="18" name="TextBox 17">
            <a:extLst>
              <a:ext uri="{FF2B5EF4-FFF2-40B4-BE49-F238E27FC236}">
                <a16:creationId xmlns:a16="http://schemas.microsoft.com/office/drawing/2014/main" id="{FF863E71-8A06-4155-8695-2C93C69BF563}"/>
              </a:ext>
            </a:extLst>
          </p:cNvPr>
          <p:cNvSpPr txBox="1"/>
          <p:nvPr/>
        </p:nvSpPr>
        <p:spPr>
          <a:xfrm>
            <a:off x="6629400" y="1763277"/>
            <a:ext cx="2898422" cy="4278094"/>
          </a:xfrm>
          <a:prstGeom prst="rect">
            <a:avLst/>
          </a:prstGeom>
          <a:noFill/>
        </p:spPr>
        <p:txBody>
          <a:bodyPr wrap="square">
            <a:spAutoFit/>
          </a:bodyPr>
          <a:lstStyle/>
          <a:p>
            <a:pPr algn="ctr" eaLnBrk="1" hangingPunct="1">
              <a:buFont typeface="Arial" charset="0"/>
              <a:buNone/>
              <a:defRPr/>
            </a:pPr>
            <a:r>
              <a:rPr lang="en-US" sz="1600" b="1" u="sng" dirty="0">
                <a:latin typeface="Cambria" panose="02040503050406030204" pitchFamily="18" charset="0"/>
              </a:rPr>
              <a:t>Labor Exploitation</a:t>
            </a:r>
          </a:p>
          <a:p>
            <a:pPr algn="ctr" eaLnBrk="1" hangingPunct="1">
              <a:buFont typeface="Arial" charset="0"/>
              <a:buNone/>
              <a:defRPr/>
            </a:pPr>
            <a:endParaRPr lang="en-US" sz="1600" b="1" u="sng" dirty="0">
              <a:latin typeface="Cambria" panose="02040503050406030204" pitchFamily="18" charset="0"/>
            </a:endParaRPr>
          </a:p>
          <a:p>
            <a:pPr marL="285750" indent="-285750" algn="ctr">
              <a:buFont typeface="Arial" panose="020B0604020202020204" pitchFamily="34" charset="0"/>
              <a:buChar char="•"/>
              <a:defRPr/>
            </a:pPr>
            <a:r>
              <a:rPr lang="en-US" sz="1600" dirty="0">
                <a:latin typeface="Cambria" panose="02040503050406030204" pitchFamily="18" charset="0"/>
              </a:rPr>
              <a:t>Freedom of Movement</a:t>
            </a:r>
          </a:p>
          <a:p>
            <a:pPr algn="ctr" eaLnBrk="1" hangingPunct="1">
              <a:buFont typeface="Arial" charset="0"/>
              <a:buNone/>
              <a:defRPr/>
            </a:pPr>
            <a:endParaRPr lang="en-US" sz="1600" dirty="0">
              <a:latin typeface="Cambria" panose="02040503050406030204" pitchFamily="18" charset="0"/>
            </a:endParaRPr>
          </a:p>
          <a:p>
            <a:pPr marL="285750" indent="-285750" algn="ctr">
              <a:buFont typeface="Arial" panose="020B0604020202020204" pitchFamily="34" charset="0"/>
              <a:buChar char="•"/>
              <a:defRPr/>
            </a:pPr>
            <a:r>
              <a:rPr lang="en-US" sz="1600" dirty="0">
                <a:latin typeface="Cambria" panose="02040503050406030204" pitchFamily="18" charset="0"/>
              </a:rPr>
              <a:t>Freedom to leave employment</a:t>
            </a:r>
          </a:p>
          <a:p>
            <a:pPr marL="285750" indent="-285750" algn="ctr">
              <a:buFont typeface="Arial" panose="020B0604020202020204" pitchFamily="34" charset="0"/>
              <a:buChar char="•"/>
              <a:defRPr/>
            </a:pPr>
            <a:endParaRPr lang="en-US" sz="1600" dirty="0">
              <a:latin typeface="Arial" charset="0"/>
            </a:endParaRPr>
          </a:p>
          <a:p>
            <a:pPr marL="285750" indent="-285750" algn="ctr">
              <a:buFont typeface="Arial" panose="020B0604020202020204" pitchFamily="34" charset="0"/>
              <a:buChar char="•"/>
              <a:defRPr/>
            </a:pPr>
            <a:r>
              <a:rPr lang="en-US" sz="1600" dirty="0">
                <a:latin typeface="Cambria" panose="02040503050406030204" pitchFamily="18" charset="0"/>
              </a:rPr>
              <a:t>Unfair wages or wage theft</a:t>
            </a:r>
          </a:p>
          <a:p>
            <a:pPr algn="ctr" eaLnBrk="1" hangingPunct="1">
              <a:defRPr/>
            </a:pPr>
            <a:endParaRPr lang="en-US" sz="1600" dirty="0">
              <a:latin typeface="Cambria" panose="02040503050406030204" pitchFamily="18" charset="0"/>
            </a:endParaRPr>
          </a:p>
          <a:p>
            <a:pPr marL="285750" indent="-285750" algn="ctr">
              <a:buFont typeface="Arial" panose="020B0604020202020204" pitchFamily="34" charset="0"/>
              <a:buChar char="•"/>
              <a:defRPr/>
            </a:pPr>
            <a:r>
              <a:rPr lang="en-US" sz="1600" dirty="0">
                <a:latin typeface="Cambria" panose="02040503050406030204" pitchFamily="18" charset="0"/>
              </a:rPr>
              <a:t>Worker can quit or change job</a:t>
            </a:r>
          </a:p>
          <a:p>
            <a:pPr marL="285750" indent="-285750" algn="ctr">
              <a:buFont typeface="Arial" panose="020B0604020202020204" pitchFamily="34" charset="0"/>
              <a:buChar char="•"/>
              <a:defRPr/>
            </a:pPr>
            <a:endParaRPr lang="en-US" sz="1600" dirty="0">
              <a:latin typeface="Cambria" panose="02040503050406030204" pitchFamily="18" charset="0"/>
            </a:endParaRPr>
          </a:p>
          <a:p>
            <a:pPr marL="285750" indent="-285750" algn="ctr">
              <a:buFont typeface="Arial" panose="020B0604020202020204" pitchFamily="34" charset="0"/>
              <a:buChar char="•"/>
              <a:defRPr/>
            </a:pPr>
            <a:r>
              <a:rPr lang="en-US" sz="1600" dirty="0">
                <a:latin typeface="Cambria" panose="02040503050406030204" pitchFamily="18" charset="0"/>
              </a:rPr>
              <a:t>Employer exploits agreement with worker</a:t>
            </a:r>
          </a:p>
          <a:p>
            <a:pPr marL="285750" indent="-285750">
              <a:buFont typeface="Arial" panose="020B0604020202020204" pitchFamily="34" charset="0"/>
              <a:buChar char="•"/>
              <a:defRPr/>
            </a:pPr>
            <a:endParaRPr lang="en-US" sz="1200" dirty="0">
              <a:latin typeface="Arial" charset="0"/>
            </a:endParaRPr>
          </a:p>
          <a:p>
            <a:pPr marL="285750" indent="-285750">
              <a:buFont typeface="Arial" panose="020B0604020202020204" pitchFamily="34" charset="0"/>
              <a:buChar char="•"/>
              <a:defRPr/>
            </a:pPr>
            <a:endParaRPr lang="en-US" sz="1200" dirty="0">
              <a:latin typeface="Arial" charset="0"/>
            </a:endParaRPr>
          </a:p>
          <a:p>
            <a:pPr marL="285750" indent="-285750">
              <a:buFont typeface="Arial" panose="020B0604020202020204" pitchFamily="34" charset="0"/>
              <a:buChar char="•"/>
              <a:defRPr/>
            </a:pPr>
            <a:endParaRPr lang="en-US" sz="1200" dirty="0">
              <a:latin typeface="Arial" charset="0"/>
            </a:endParaRPr>
          </a:p>
          <a:p>
            <a:pPr marL="285750" indent="-285750">
              <a:buFont typeface="Arial" panose="020B0604020202020204" pitchFamily="34" charset="0"/>
              <a:buChar char="•"/>
              <a:defRPr/>
            </a:pPr>
            <a:endParaRPr lang="en-US" sz="1200" dirty="0">
              <a:latin typeface="Cambria" panose="02040503050406030204" pitchFamily="18" charset="0"/>
            </a:endParaRPr>
          </a:p>
        </p:txBody>
      </p:sp>
    </p:spTree>
    <p:extLst>
      <p:ext uri="{BB962C8B-B14F-4D97-AF65-F5344CB8AC3E}">
        <p14:creationId xmlns:p14="http://schemas.microsoft.com/office/powerpoint/2010/main" val="4203022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F770F-0201-4ECB-A042-D9E8F7E65630}"/>
              </a:ext>
            </a:extLst>
          </p:cNvPr>
          <p:cNvSpPr>
            <a:spLocks noGrp="1"/>
          </p:cNvSpPr>
          <p:nvPr>
            <p:ph type="title"/>
          </p:nvPr>
        </p:nvSpPr>
        <p:spPr>
          <a:xfrm>
            <a:off x="838720" y="960274"/>
            <a:ext cx="10514559" cy="700202"/>
          </a:xfrm>
        </p:spPr>
        <p:txBody>
          <a:bodyPr/>
          <a:lstStyle/>
          <a:p>
            <a:pPr algn="ctr"/>
            <a:r>
              <a:rPr lang="en-US" altLang="en-US" b="1" dirty="0">
                <a:latin typeface="Cambria" panose="02040503050406030204" pitchFamily="18" charset="0"/>
              </a:rPr>
              <a:t>HUMAN TRAFFICKING: WHAT IS IT?</a:t>
            </a:r>
            <a:endParaRPr lang="en-US" dirty="0">
              <a:latin typeface="Cambria" panose="02040503050406030204" pitchFamily="18" charset="0"/>
            </a:endParaRPr>
          </a:p>
        </p:txBody>
      </p:sp>
      <p:sp>
        <p:nvSpPr>
          <p:cNvPr id="3" name="Content Placeholder 2">
            <a:extLst>
              <a:ext uri="{FF2B5EF4-FFF2-40B4-BE49-F238E27FC236}">
                <a16:creationId xmlns:a16="http://schemas.microsoft.com/office/drawing/2014/main" id="{9B2953A2-BDF8-44C8-9897-3E7D72D7DE1B}"/>
              </a:ext>
            </a:extLst>
          </p:cNvPr>
          <p:cNvSpPr>
            <a:spLocks noGrp="1"/>
          </p:cNvSpPr>
          <p:nvPr>
            <p:ph idx="1"/>
          </p:nvPr>
        </p:nvSpPr>
        <p:spPr>
          <a:xfrm>
            <a:off x="264198" y="1984443"/>
            <a:ext cx="11663604" cy="3913283"/>
          </a:xfrm>
        </p:spPr>
        <p:txBody>
          <a:bodyPr>
            <a:normAutofit/>
          </a:bodyPr>
          <a:lstStyle/>
          <a:p>
            <a:pPr>
              <a:lnSpc>
                <a:spcPct val="150000"/>
              </a:lnSpc>
            </a:pPr>
            <a:r>
              <a:rPr lang="en-US" altLang="en-US" sz="2400" dirty="0">
                <a:solidFill>
                  <a:schemeClr val="tx1"/>
                </a:solidFill>
                <a:latin typeface="Cambria" panose="02040503050406030204" pitchFamily="18" charset="0"/>
                <a:cs typeface="Arial" panose="020B0604020202020204" pitchFamily="34" charset="0"/>
              </a:rPr>
              <a:t>Human trafficking is a form of modern-day slavery</a:t>
            </a:r>
          </a:p>
          <a:p>
            <a:pPr>
              <a:lnSpc>
                <a:spcPct val="150000"/>
              </a:lnSpc>
            </a:pPr>
            <a:r>
              <a:rPr lang="en-US" altLang="en-US" sz="2400" dirty="0">
                <a:solidFill>
                  <a:schemeClr val="tx1"/>
                </a:solidFill>
                <a:latin typeface="Cambria" panose="02040503050406030204" pitchFamily="18" charset="0"/>
                <a:cs typeface="Arial" panose="020B0604020202020204" pitchFamily="34" charset="0"/>
              </a:rPr>
              <a:t>Victims of trafficking exploited for commercial sex or labor purposes</a:t>
            </a:r>
          </a:p>
          <a:p>
            <a:pPr>
              <a:lnSpc>
                <a:spcPct val="150000"/>
              </a:lnSpc>
            </a:pPr>
            <a:r>
              <a:rPr lang="en-US" altLang="en-US" sz="2400" dirty="0">
                <a:solidFill>
                  <a:schemeClr val="tx1"/>
                </a:solidFill>
                <a:latin typeface="Cambria" panose="02040503050406030204" pitchFamily="18" charset="0"/>
                <a:cs typeface="Arial" panose="020B0604020202020204" pitchFamily="34" charset="0"/>
              </a:rPr>
              <a:t>Traffickers use force, fraud or coercion to ultimately achieve the exploitation</a:t>
            </a:r>
          </a:p>
          <a:p>
            <a:pPr marL="0" indent="0">
              <a:lnSpc>
                <a:spcPct val="150000"/>
              </a:lnSpc>
              <a:buNone/>
            </a:pPr>
            <a:endParaRPr lang="en-US" altLang="en-US" dirty="0">
              <a:solidFill>
                <a:schemeClr val="accent1">
                  <a:lumMod val="60000"/>
                  <a:lumOff val="40000"/>
                </a:schemeClr>
              </a:solidFill>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428730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4CA0F-46F0-4174-931D-F154BB1EA161}"/>
              </a:ext>
            </a:extLst>
          </p:cNvPr>
          <p:cNvSpPr>
            <a:spLocks noGrp="1"/>
          </p:cNvSpPr>
          <p:nvPr>
            <p:ph type="title" idx="4294967295"/>
          </p:nvPr>
        </p:nvSpPr>
        <p:spPr>
          <a:xfrm>
            <a:off x="1244728" y="271652"/>
            <a:ext cx="10290175" cy="868363"/>
          </a:xfrm>
        </p:spPr>
        <p:txBody>
          <a:bodyPr>
            <a:normAutofit fontScale="90000"/>
          </a:bodyPr>
          <a:lstStyle/>
          <a:p>
            <a:pPr algn="ctr"/>
            <a:r>
              <a:rPr lang="en-US" altLang="en-US" b="1" dirty="0">
                <a:solidFill>
                  <a:schemeClr val="tx1"/>
                </a:solidFill>
                <a:effectLst>
                  <a:outerShdw blurRad="38100" dist="38100" dir="2700000" algn="tl">
                    <a:srgbClr val="000000">
                      <a:alpha val="43137"/>
                    </a:srgbClr>
                  </a:outerShdw>
                </a:effectLst>
                <a:latin typeface="Cambria" panose="02040503050406030204" pitchFamily="18" charset="0"/>
                <a:cs typeface="Arial" panose="020B0604020202020204" pitchFamily="34" charset="0"/>
              </a:rPr>
              <a:t>VICTIMS CAN BE FOUND IN</a:t>
            </a:r>
            <a:br>
              <a:rPr lang="en-US" altLang="en-US" b="1" u="sng" dirty="0">
                <a:solidFill>
                  <a:schemeClr val="accent3">
                    <a:lumMod val="50000"/>
                  </a:schemeClr>
                </a:solidFill>
                <a:latin typeface="Cambria" panose="02040503050406030204" pitchFamily="18"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4C37F0B2-5433-47BE-A8CC-B9833675DD1C}"/>
              </a:ext>
            </a:extLst>
          </p:cNvPr>
          <p:cNvSpPr>
            <a:spLocks noGrp="1"/>
          </p:cNvSpPr>
          <p:nvPr>
            <p:ph idx="4294967295"/>
          </p:nvPr>
        </p:nvSpPr>
        <p:spPr>
          <a:xfrm>
            <a:off x="773388" y="1266092"/>
            <a:ext cx="5785674" cy="4621945"/>
          </a:xfrm>
        </p:spPr>
        <p:txBody>
          <a:bodyPr>
            <a:normAutofit/>
          </a:bodyPr>
          <a:lstStyle/>
          <a:p>
            <a:pPr marL="800100" lvl="1" indent="-342900">
              <a:lnSpc>
                <a:spcPct val="150000"/>
              </a:lnSpc>
              <a:buFont typeface="Wingdings" panose="05000000000000000000" pitchFamily="2" charset="2"/>
              <a:buChar char="q"/>
            </a:pPr>
            <a:r>
              <a:rPr lang="en-US" altLang="en-US" dirty="0">
                <a:latin typeface="Cambria" panose="02040503050406030204" pitchFamily="18" charset="0"/>
                <a:cs typeface="Arial" panose="020B0604020202020204" pitchFamily="34" charset="0"/>
              </a:rPr>
              <a:t> </a:t>
            </a:r>
            <a:r>
              <a:rPr lang="en-US" altLang="en-US" sz="2400" i="0" dirty="0">
                <a:latin typeface="Cambria" panose="02040503050406030204" pitchFamily="18" charset="0"/>
                <a:cs typeface="Arial" panose="020B0604020202020204" pitchFamily="34" charset="0"/>
              </a:rPr>
              <a:t>Domestic Service Situations</a:t>
            </a:r>
          </a:p>
          <a:p>
            <a:pPr marL="457200" lvl="1" indent="0">
              <a:lnSpc>
                <a:spcPct val="150000"/>
              </a:lnSpc>
              <a:buNone/>
            </a:pPr>
            <a:r>
              <a:rPr lang="en-US" altLang="en-US" sz="2400" i="0" dirty="0">
                <a:latin typeface="Cambria" panose="02040503050406030204" pitchFamily="18" charset="0"/>
                <a:cs typeface="Arial" panose="020B0604020202020204" pitchFamily="34" charset="0"/>
              </a:rPr>
              <a:t>          ( As Nannies Or Maids)</a:t>
            </a:r>
          </a:p>
          <a:p>
            <a:pPr marL="800100" lvl="1" indent="-342900">
              <a:lnSpc>
                <a:spcPct val="150000"/>
              </a:lnSpc>
              <a:buFont typeface="Wingdings" panose="05000000000000000000" pitchFamily="2" charset="2"/>
              <a:buChar char="q"/>
            </a:pPr>
            <a:r>
              <a:rPr lang="en-US" altLang="en-US" sz="2400" i="0" dirty="0">
                <a:latin typeface="Cambria" panose="02040503050406030204" pitchFamily="18" charset="0"/>
                <a:cs typeface="Arial" panose="020B0604020202020204" pitchFamily="34" charset="0"/>
              </a:rPr>
              <a:t>Construction Sites</a:t>
            </a:r>
          </a:p>
          <a:p>
            <a:pPr marL="800100" lvl="1" indent="-342900">
              <a:lnSpc>
                <a:spcPct val="150000"/>
              </a:lnSpc>
              <a:buFont typeface="Wingdings" panose="05000000000000000000" pitchFamily="2" charset="2"/>
              <a:buChar char="q"/>
            </a:pPr>
            <a:r>
              <a:rPr lang="en-US" altLang="en-US" sz="2400" i="0" dirty="0">
                <a:latin typeface="Cambria" panose="02040503050406030204" pitchFamily="18" charset="0"/>
                <a:cs typeface="Arial" panose="020B0604020202020204" pitchFamily="34" charset="0"/>
              </a:rPr>
              <a:t>Hospitality</a:t>
            </a:r>
          </a:p>
          <a:p>
            <a:pPr marL="800100" lvl="1" indent="-342900">
              <a:lnSpc>
                <a:spcPct val="150000"/>
              </a:lnSpc>
              <a:buFont typeface="Wingdings" panose="05000000000000000000" pitchFamily="2" charset="2"/>
              <a:buChar char="q"/>
            </a:pPr>
            <a:r>
              <a:rPr lang="en-US" altLang="en-US" sz="2400" i="0" dirty="0">
                <a:latin typeface="Cambria" panose="02040503050406030204" pitchFamily="18" charset="0"/>
                <a:cs typeface="Arial" panose="020B0604020202020204" pitchFamily="34" charset="0"/>
              </a:rPr>
              <a:t>Raising Animals</a:t>
            </a:r>
          </a:p>
          <a:p>
            <a:pPr marL="800100" lvl="1" indent="-342900">
              <a:lnSpc>
                <a:spcPct val="150000"/>
              </a:lnSpc>
              <a:buFont typeface="Wingdings" panose="05000000000000000000" pitchFamily="2" charset="2"/>
              <a:buChar char="q"/>
            </a:pPr>
            <a:endParaRPr lang="en-US" altLang="en-US" sz="2400" dirty="0">
              <a:solidFill>
                <a:schemeClr val="accent3">
                  <a:lumMod val="50000"/>
                </a:schemeClr>
              </a:solidFill>
              <a:latin typeface="Cambria" panose="02040503050406030204" pitchFamily="18" charset="0"/>
              <a:cs typeface="Arial" panose="020B0604020202020204" pitchFamily="34" charset="0"/>
            </a:endParaRPr>
          </a:p>
        </p:txBody>
      </p:sp>
      <p:sp>
        <p:nvSpPr>
          <p:cNvPr id="4" name="TextBox 3">
            <a:extLst>
              <a:ext uri="{FF2B5EF4-FFF2-40B4-BE49-F238E27FC236}">
                <a16:creationId xmlns:a16="http://schemas.microsoft.com/office/drawing/2014/main" id="{630DEB66-3115-4C95-8FE5-732A2FAB1B28}"/>
              </a:ext>
            </a:extLst>
          </p:cNvPr>
          <p:cNvSpPr txBox="1"/>
          <p:nvPr/>
        </p:nvSpPr>
        <p:spPr>
          <a:xfrm>
            <a:off x="6210026" y="1140015"/>
            <a:ext cx="5208813" cy="3347776"/>
          </a:xfrm>
          <a:prstGeom prst="rect">
            <a:avLst/>
          </a:prstGeom>
          <a:noFill/>
        </p:spPr>
        <p:txBody>
          <a:bodyPr wrap="square" rtlCol="0">
            <a:spAutoFit/>
          </a:bodyPr>
          <a:lstStyle/>
          <a:p>
            <a:pPr marL="800100" lvl="1" indent="-342900">
              <a:lnSpc>
                <a:spcPct val="150000"/>
              </a:lnSpc>
              <a:buFont typeface="Wingdings" panose="05000000000000000000" pitchFamily="2" charset="2"/>
              <a:buChar char="q"/>
            </a:pPr>
            <a:r>
              <a:rPr lang="en-US" altLang="en-US" sz="2400" dirty="0">
                <a:latin typeface="Cambria" panose="02040503050406030204" pitchFamily="18" charset="0"/>
                <a:cs typeface="Arial" panose="020B0604020202020204" pitchFamily="34" charset="0"/>
              </a:rPr>
              <a:t>Farm/Migrant/Agricultural Work</a:t>
            </a:r>
          </a:p>
          <a:p>
            <a:pPr marL="800100" lvl="1" indent="-342900">
              <a:lnSpc>
                <a:spcPct val="150000"/>
              </a:lnSpc>
              <a:buFont typeface="Wingdings" panose="05000000000000000000" pitchFamily="2" charset="2"/>
              <a:buChar char="q"/>
            </a:pPr>
            <a:r>
              <a:rPr lang="en-US" altLang="en-US" sz="2400" dirty="0">
                <a:latin typeface="Cambria" panose="02040503050406030204" pitchFamily="18" charset="0"/>
                <a:cs typeface="Arial" panose="020B0604020202020204" pitchFamily="34" charset="0"/>
              </a:rPr>
              <a:t>Guest Worker Programs</a:t>
            </a:r>
          </a:p>
          <a:p>
            <a:pPr marL="800100" lvl="1" indent="-342900">
              <a:lnSpc>
                <a:spcPct val="150000"/>
              </a:lnSpc>
              <a:buFont typeface="Wingdings" panose="05000000000000000000" pitchFamily="2" charset="2"/>
              <a:buChar char="q"/>
            </a:pPr>
            <a:r>
              <a:rPr lang="en-US" altLang="en-US" sz="2400" dirty="0">
                <a:latin typeface="Cambria" panose="02040503050406030204" pitchFamily="18" charset="0"/>
                <a:cs typeface="Arial" panose="020B0604020202020204" pitchFamily="34" charset="0"/>
              </a:rPr>
              <a:t>Dairy Farms</a:t>
            </a:r>
          </a:p>
          <a:p>
            <a:pPr marL="800100" lvl="1" indent="-342900">
              <a:lnSpc>
                <a:spcPct val="150000"/>
              </a:lnSpc>
              <a:buFont typeface="Wingdings" panose="05000000000000000000" pitchFamily="2" charset="2"/>
              <a:buChar char="q"/>
            </a:pPr>
            <a:r>
              <a:rPr lang="en-US" altLang="en-US" sz="2400" dirty="0">
                <a:latin typeface="Cambria" panose="02040503050406030204" pitchFamily="18" charset="0"/>
                <a:cs typeface="Arial" panose="020B0604020202020204" pitchFamily="34" charset="0"/>
              </a:rPr>
              <a:t>Restaurants/Bars/Pubs</a:t>
            </a:r>
          </a:p>
          <a:p>
            <a:pPr marL="800100" lvl="1" indent="-342900">
              <a:lnSpc>
                <a:spcPct val="150000"/>
              </a:lnSpc>
              <a:buFont typeface="Wingdings" panose="05000000000000000000" pitchFamily="2" charset="2"/>
              <a:buChar char="q"/>
            </a:pPr>
            <a:r>
              <a:rPr lang="en-US" altLang="en-US" sz="2400" dirty="0">
                <a:latin typeface="Cambria" panose="02040503050406030204" pitchFamily="18" charset="0"/>
                <a:cs typeface="Arial" panose="020B0604020202020204" pitchFamily="34" charset="0"/>
              </a:rPr>
              <a:t> (Among Many Other Industries) </a:t>
            </a:r>
            <a:endParaRPr lang="en-US" altLang="en-US"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286127245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1_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5615</TotalTime>
  <Words>2135</Words>
  <Application>Microsoft Office PowerPoint</Application>
  <PresentationFormat>Widescreen</PresentationFormat>
  <Paragraphs>232</Paragraphs>
  <Slides>19</Slides>
  <Notes>9</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19</vt:i4>
      </vt:variant>
    </vt:vector>
  </HeadingPairs>
  <TitlesOfParts>
    <vt:vector size="29" baseType="lpstr">
      <vt:lpstr>Arial</vt:lpstr>
      <vt:lpstr>Calibri</vt:lpstr>
      <vt:lpstr>Cambria</vt:lpstr>
      <vt:lpstr>Century Gothic</vt:lpstr>
      <vt:lpstr>Helvetica</vt:lpstr>
      <vt:lpstr>Times New Roman</vt:lpstr>
      <vt:lpstr>Verdana</vt:lpstr>
      <vt:lpstr>Wingdings</vt:lpstr>
      <vt:lpstr>Gallery</vt:lpstr>
      <vt:lpstr>1_Gallery</vt:lpstr>
      <vt:lpstr>UMOS, LATINA RESOURCE CENTER WISCONSIN REGIONAL ANTI-HUMAN TRAFFICKING PROGRAM Labor Trafficking  Date: 06/24/2021  Time: 10:50-11:30AM Joint Enforcement Task Force on Payroll Fraud and Worker Misclassification Presenter: Mariana Rodriguez-Director, UMOS, Latina Resource Center Presenter: Javier Acevedo-Lead Victim Advocate    </vt:lpstr>
      <vt:lpstr>DISCLAIMER</vt:lpstr>
      <vt:lpstr>PowerPoint Presentation</vt:lpstr>
      <vt:lpstr>UMOS ANTI-HUMAN TRAFFICKING SERVICES</vt:lpstr>
      <vt:lpstr>HUMAN TRAFFICKING IN WISCONSIN</vt:lpstr>
      <vt:lpstr>WISCONSIN VULNERABILITIES</vt:lpstr>
      <vt:lpstr>Intersections  labor Trafficking VS. Labor Exploitation</vt:lpstr>
      <vt:lpstr>HUMAN TRAFFICKING: WHAT IS IT?</vt:lpstr>
      <vt:lpstr>VICTIMS CAN BE FOUND IN </vt:lpstr>
      <vt:lpstr>TVPA 2000: FEDERAL DEFINITION</vt:lpstr>
      <vt:lpstr>HOW TVPA AFFECTS WHAT YOU DO</vt:lpstr>
      <vt:lpstr>THREE ELEMENTS NECESSARY TO MEET TRAFFICKING DEFINITION-A.M.P MODEL</vt:lpstr>
      <vt:lpstr>HUMAN TRAFFICKING  WI STATUTE (Wis. Stat. § 940.302)    </vt:lpstr>
      <vt:lpstr>PowerPoint Presentation</vt:lpstr>
      <vt:lpstr>INDICATORS OF LABOR TRAFFICKING</vt:lpstr>
      <vt:lpstr>COMMON WORK &amp; LIVING CONDITIONS</vt:lpstr>
      <vt:lpstr>NEEDS OF VICTIMS ANTI-HUMAN TRAFFICKING ADVOCACY</vt:lpstr>
      <vt:lpstr> GETTING VICTIMS, THE HELP THEY NEED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UMOS, Latina Resource Center Wisconsin regional ANTI-HUMAN TRAFFICKING PROGRAM VICTIM SCREENING &amp; Identification</dc:title>
  <dc:creator>Acevedo, Javier</dc:creator>
  <cp:lastModifiedBy>Rodriguez, Mariana</cp:lastModifiedBy>
  <cp:revision>270</cp:revision>
  <cp:lastPrinted>2018-11-29T18:02:34Z</cp:lastPrinted>
  <dcterms:created xsi:type="dcterms:W3CDTF">2018-11-29T14:04:39Z</dcterms:created>
  <dcterms:modified xsi:type="dcterms:W3CDTF">2021-06-24T14:40:15Z</dcterms:modified>
</cp:coreProperties>
</file>